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Roboto Slab" pitchFamily="2"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snapToGrid="0">
      <p:cViewPr varScale="1">
        <p:scale>
          <a:sx n="118" d="100"/>
          <a:sy n="118" d="100"/>
        </p:scale>
        <p:origin x="9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919934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862367c_0_5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862367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481f87eb3_0_1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481f87eb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481f87eb3_0_2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481f87eb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6f919934_0_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6f919934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4b862367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4b862367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4b862367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4b862367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4b862367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4b862367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4b862367c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4b862367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4b862367c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4b862367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4b86313c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4b86313c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cb9f10d16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cb9f10d16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c6f919934_0_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c6f91993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c6f919934_0_5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c6f91993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481f87eb3_0_4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481f87eb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481f87eb3_0_4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b481f87eb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b862367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b862367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919934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4b862367c_0_7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4b862367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4b862367c_0_5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4b862367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481f87eb3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481f87e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4b862367c_0_6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4b862367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481f87eb3_0_1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481f87eb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481f87eb3_0_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481f87eb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dm16694.contentdm.oclc.org/digital/collection/p16694coll2/id/857/rec/244"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700150"/>
            <a:ext cx="5783400" cy="206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Lesson 6: The </a:t>
            </a:r>
            <a:endParaRPr/>
          </a:p>
          <a:p>
            <a:pPr marL="0" lvl="0" indent="0" algn="ctr" rtl="0">
              <a:spcBef>
                <a:spcPts val="0"/>
              </a:spcBef>
              <a:spcAft>
                <a:spcPts val="0"/>
              </a:spcAft>
              <a:buNone/>
            </a:pPr>
            <a:r>
              <a:rPr lang="en"/>
              <a:t>Erie Canal in Western New York</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September 4,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18" name="Google Shape;118;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What were the jobs people performed in these new businesses and what were working conditions like?</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Questions #3</a:t>
            </a:r>
            <a:endParaRPr/>
          </a:p>
        </p:txBody>
      </p:sp>
      <p:sp>
        <p:nvSpPr>
          <p:cNvPr id="124" name="Google Shape;124;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Who were the consumers benefitting from the production of goods and services in the Lockport area?</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30" name="Google Shape;130;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Identify if the markets for goods and services were local or broader, and if the latter, where were these markets?</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Materials</a:t>
            </a:r>
            <a:endParaRPr/>
          </a:p>
        </p:txBody>
      </p:sp>
      <p:sp>
        <p:nvSpPr>
          <p:cNvPr id="136" name="Google Shape;136;p2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Census Data </a:t>
            </a:r>
            <a:endParaRPr/>
          </a:p>
          <a:p>
            <a:pPr marL="457200" lvl="0" indent="-342900" algn="l" rtl="0">
              <a:spcBef>
                <a:spcPts val="1600"/>
              </a:spcBef>
              <a:spcAft>
                <a:spcPts val="0"/>
              </a:spcAft>
              <a:buSzPts val="1800"/>
              <a:buChar char="●"/>
            </a:pPr>
            <a:r>
              <a:rPr lang="en"/>
              <a:t>Local Maps</a:t>
            </a:r>
            <a:endParaRPr/>
          </a:p>
          <a:p>
            <a:pPr marL="457200" lvl="0" indent="-342900" algn="l" rtl="0">
              <a:spcBef>
                <a:spcPts val="1600"/>
              </a:spcBef>
              <a:spcAft>
                <a:spcPts val="0"/>
              </a:spcAft>
              <a:buSzPts val="1800"/>
              <a:buChar char="●"/>
            </a:pPr>
            <a:r>
              <a:rPr lang="en"/>
              <a:t>Broadsides (Posters)</a:t>
            </a:r>
            <a:endParaRPr/>
          </a:p>
          <a:p>
            <a:pPr marL="457200" lvl="0" indent="-342900" algn="l" rtl="0">
              <a:spcBef>
                <a:spcPts val="1600"/>
              </a:spcBef>
              <a:spcAft>
                <a:spcPts val="0"/>
              </a:spcAft>
              <a:buSzPts val="1800"/>
              <a:buChar char="●"/>
            </a:pPr>
            <a:r>
              <a:rPr lang="en"/>
              <a:t>Images</a:t>
            </a:r>
            <a:endParaRPr/>
          </a:p>
          <a:p>
            <a:pPr marL="457200" lvl="0" indent="-342900" algn="l" rtl="0">
              <a:spcBef>
                <a:spcPts val="1600"/>
              </a:spcBef>
              <a:spcAft>
                <a:spcPts val="1600"/>
              </a:spcAft>
              <a:buSzPts val="1800"/>
              <a:buChar char="●"/>
            </a:pPr>
            <a:r>
              <a:rPr lang="en"/>
              <a:t>Written Descriptions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Procedure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47" name="Google Shape;147;p2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Receipt from James Jackson, Jr. &amp; Son’s Niagara Planing Mill, </a:t>
            </a:r>
            <a:endParaRPr sz="24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2400">
                <a:solidFill>
                  <a:srgbClr val="FFFFFF"/>
                </a:solidFill>
                <a:latin typeface="Roboto Slab"/>
                <a:ea typeface="Roboto Slab"/>
                <a:cs typeface="Roboto Slab"/>
                <a:sym typeface="Roboto Slab"/>
              </a:rPr>
              <a:t>Niagara County Historical Society</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48" name="Google Shape;148;p2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Merry-Go-Round steam engine made in Lockport by Norman &amp; Evans Company</a:t>
            </a:r>
            <a:endParaRPr sz="24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2400">
                <a:solidFill>
                  <a:srgbClr val="FFFFFF"/>
                </a:solidFill>
                <a:latin typeface="Roboto Slab"/>
                <a:ea typeface="Roboto Slab"/>
                <a:cs typeface="Roboto Slab"/>
                <a:sym typeface="Roboto Slab"/>
              </a:rPr>
              <a:t>Niagara County Historical Society</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54" name="Google Shape;154;p2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Workers at the Western Block Company which manufactured blocks and tackles for use on ships and canal </a:t>
            </a:r>
            <a:endParaRPr sz="18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1800">
                <a:solidFill>
                  <a:srgbClr val="FFFFFF"/>
                </a:solidFill>
                <a:latin typeface="Roboto Slab"/>
                <a:ea typeface="Roboto Slab"/>
                <a:cs typeface="Roboto Slab"/>
                <a:sym typeface="Roboto Slab"/>
              </a:rPr>
              <a:t>boats and in other industries. In NCHC collection. Niagara County Historical Society</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55" name="Google Shape;155;p28"/>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800">
              <a:solidFill>
                <a:srgbClr val="000000"/>
              </a:solidFill>
              <a:highlight>
                <a:srgbClr val="FFFF00"/>
              </a:highlight>
              <a:latin typeface="Roboto Slab"/>
              <a:ea typeface="Roboto Slab"/>
              <a:cs typeface="Roboto Slab"/>
              <a:sym typeface="Roboto Slab"/>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#2</a:t>
            </a:r>
            <a:endParaRPr/>
          </a:p>
        </p:txBody>
      </p:sp>
      <p:sp>
        <p:nvSpPr>
          <p:cNvPr id="161" name="Google Shape;161;p2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a:t>
            </a:r>
            <a:r>
              <a:rPr lang="en" sz="2400">
                <a:solidFill>
                  <a:srgbClr val="FFFFFF"/>
                </a:solidFill>
                <a:latin typeface="Roboto Slab"/>
                <a:ea typeface="Roboto Slab"/>
                <a:cs typeface="Roboto Slab"/>
                <a:sym typeface="Roboto Slab"/>
              </a:rPr>
              <a:t>: </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Covert Car Company, Lockport NY c. 1903</a:t>
            </a:r>
            <a:endParaRPr sz="24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2400">
                <a:solidFill>
                  <a:srgbClr val="FFFFFF"/>
                </a:solidFill>
                <a:latin typeface="Roboto Slab"/>
                <a:ea typeface="Roboto Slab"/>
                <a:cs typeface="Roboto Slab"/>
                <a:sym typeface="Roboto Slab"/>
              </a:rPr>
              <a:t>Niagara County Historical Society </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latin typeface="Roboto Slab"/>
              <a:ea typeface="Roboto Slab"/>
              <a:cs typeface="Roboto Slab"/>
              <a:sym typeface="Roboto Slab"/>
            </a:endParaRPr>
          </a:p>
          <a:p>
            <a:pPr marL="0" lvl="0" indent="0" algn="l" rtl="0">
              <a:spcBef>
                <a:spcPts val="300"/>
              </a:spcBef>
              <a:spcAft>
                <a:spcPts val="1600"/>
              </a:spcAft>
              <a:buNone/>
            </a:pPr>
            <a:endParaRPr/>
          </a:p>
        </p:txBody>
      </p:sp>
      <p:sp>
        <p:nvSpPr>
          <p:cNvPr id="162" name="Google Shape;162;p2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a:t>
            </a:r>
            <a:r>
              <a:rPr lang="en" sz="2400">
                <a:solidFill>
                  <a:srgbClr val="FFFFFF"/>
                </a:solidFill>
                <a:latin typeface="Roboto Slab"/>
                <a:ea typeface="Roboto Slab"/>
                <a:cs typeface="Roboto Slab"/>
                <a:sym typeface="Roboto Slab"/>
              </a:rPr>
              <a:t> </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Ad for Lockport Glass Works from the 1860 Lockport Directory </a:t>
            </a:r>
            <a:endParaRPr sz="24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2400">
                <a:solidFill>
                  <a:srgbClr val="FFFFFF"/>
                </a:solidFill>
                <a:latin typeface="Roboto Slab"/>
                <a:ea typeface="Roboto Slab"/>
                <a:cs typeface="Roboto Slab"/>
                <a:sym typeface="Roboto Slab"/>
              </a:rPr>
              <a:t>Niagara County Historical Society</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#2</a:t>
            </a:r>
            <a:endParaRPr/>
          </a:p>
        </p:txBody>
      </p:sp>
      <p:sp>
        <p:nvSpPr>
          <p:cNvPr id="168" name="Google Shape;168;p3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Holly</a:t>
            </a:r>
            <a:endParaRPr sz="24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2400">
                <a:solidFill>
                  <a:srgbClr val="FFFFFF"/>
                </a:solidFill>
                <a:latin typeface="Roboto Slab"/>
                <a:ea typeface="Roboto Slab"/>
                <a:cs typeface="Roboto Slab"/>
                <a:sym typeface="Roboto Slab"/>
              </a:rPr>
              <a:t>Manufacturing Company, Lockport NY c. 1875. Niagara County Historical Society </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latin typeface="Roboto Slab"/>
              <a:ea typeface="Roboto Slab"/>
              <a:cs typeface="Roboto Slab"/>
              <a:sym typeface="Roboto Slab"/>
            </a:endParaRPr>
          </a:p>
          <a:p>
            <a:pPr marL="0" lvl="0" indent="0" algn="l" rtl="0">
              <a:spcBef>
                <a:spcPts val="300"/>
              </a:spcBef>
              <a:spcAft>
                <a:spcPts val="0"/>
              </a:spcAft>
              <a:buNone/>
            </a:pPr>
            <a:endParaRPr sz="1800">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69" name="Google Shape;169;p3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endParaRPr sz="24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175" name="Google Shape;175;p31"/>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Roboto Slab"/>
                <a:ea typeface="Roboto Slab"/>
                <a:cs typeface="Roboto Slab"/>
                <a:sym typeface="Roboto Slab"/>
              </a:rPr>
              <a:t>Source A: </a:t>
            </a:r>
            <a:endParaRPr sz="2400" b="1">
              <a:solidFill>
                <a:srgbClr val="FFFFFF"/>
              </a:solidFill>
              <a:latin typeface="Roboto Slab"/>
              <a:ea typeface="Roboto Slab"/>
              <a:cs typeface="Roboto Slab"/>
              <a:sym typeface="Roboto Slab"/>
            </a:endParaRPr>
          </a:p>
          <a:p>
            <a:pPr marL="0" lvl="0" indent="0" algn="l" rtl="0">
              <a:spcBef>
                <a:spcPts val="1600"/>
              </a:spcBef>
              <a:spcAft>
                <a:spcPts val="0"/>
              </a:spcAft>
              <a:buNone/>
            </a:pPr>
            <a:r>
              <a:rPr lang="en" sz="2200">
                <a:solidFill>
                  <a:srgbClr val="FFFFFF"/>
                </a:solidFill>
                <a:latin typeface="Roboto Slab"/>
                <a:ea typeface="Roboto Slab"/>
                <a:cs typeface="Roboto Slab"/>
                <a:sym typeface="Roboto Slab"/>
              </a:rPr>
              <a:t>Shredded Wheat Postcard, "The Home of Shredded Wheat,"" Niagara Falls, N.Y. Series 290 Niagara Litho. Co. Buffalo Copyright 1915 By The Shredded Wheat Company</a:t>
            </a:r>
            <a:endParaRPr sz="2200">
              <a:solidFill>
                <a:srgbClr val="FFFFFF"/>
              </a:solidFill>
              <a:latin typeface="Roboto Slab"/>
              <a:ea typeface="Roboto Slab"/>
              <a:cs typeface="Roboto Slab"/>
              <a:sym typeface="Roboto Slab"/>
            </a:endParaRPr>
          </a:p>
          <a:p>
            <a:pPr marL="0" lvl="0" indent="0" algn="l" rtl="0">
              <a:spcBef>
                <a:spcPts val="1600"/>
              </a:spcBef>
              <a:spcAft>
                <a:spcPts val="0"/>
              </a:spcAft>
              <a:buNone/>
            </a:pPr>
            <a:endParaRPr sz="18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endParaRPr sz="1800" u="sng">
              <a:solidFill>
                <a:srgbClr val="954F72"/>
              </a:solidFill>
              <a:highlight>
                <a:srgbClr val="FFFF00"/>
              </a:highlight>
              <a:latin typeface="Roboto Slab"/>
              <a:ea typeface="Roboto Slab"/>
              <a:cs typeface="Roboto Slab"/>
              <a:sym typeface="Roboto Slab"/>
            </a:endParaRPr>
          </a:p>
          <a:p>
            <a:pPr marL="0" lvl="0" indent="0" algn="l" rtl="0">
              <a:spcBef>
                <a:spcPts val="1600"/>
              </a:spcBef>
              <a:spcAft>
                <a:spcPts val="0"/>
              </a:spcAft>
              <a:buNone/>
            </a:pPr>
            <a:endParaRPr sz="1800">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76" name="Google Shape;176;p31"/>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https://cdm16694.contentdm.oclc.org/digital/collection/p16694coll2/id/857/rec/244</a:t>
            </a:r>
            <a:endParaRPr sz="24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endParaRPr sz="1000">
              <a:solidFill>
                <a:srgbClr val="000000"/>
              </a:solidFill>
              <a:latin typeface="Calibri"/>
              <a:ea typeface="Calibri"/>
              <a:cs typeface="Calibri"/>
              <a:sym typeface="Calibri"/>
            </a:endParaRPr>
          </a:p>
          <a:p>
            <a:pPr marL="0" lvl="0" indent="0" algn="l" rtl="0">
              <a:spcBef>
                <a:spcPts val="300"/>
              </a:spcBef>
              <a:spcAft>
                <a:spcPts val="0"/>
              </a:spcAft>
              <a:buNone/>
            </a:pPr>
            <a:endParaRPr>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body" idx="1"/>
          </p:nvPr>
        </p:nvSpPr>
        <p:spPr>
          <a:xfrm>
            <a:off x="319500" y="4233725"/>
            <a:ext cx="70581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Lessons Developed By the Niagara County Historical Society</a:t>
            </a:r>
            <a:endParaRPr/>
          </a:p>
        </p:txBody>
      </p:sp>
      <p:pic>
        <p:nvPicPr>
          <p:cNvPr id="70" name="Google Shape;70;p14"/>
          <p:cNvPicPr preferRelativeResize="0"/>
          <p:nvPr/>
        </p:nvPicPr>
        <p:blipFill>
          <a:blip r:embed="rId3">
            <a:alphaModFix/>
          </a:blip>
          <a:stretch>
            <a:fillRect/>
          </a:stretch>
        </p:blipFill>
        <p:spPr>
          <a:xfrm>
            <a:off x="2671275" y="152400"/>
            <a:ext cx="3801438" cy="3928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182" name="Google Shape;182;p3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Roboto Slab"/>
                <a:ea typeface="Roboto Slab"/>
                <a:cs typeface="Roboto Slab"/>
                <a:sym typeface="Roboto Slab"/>
              </a:rPr>
              <a:t>Source B:</a:t>
            </a:r>
            <a:endParaRPr sz="2400" b="1">
              <a:solidFill>
                <a:srgbClr val="FFFFFF"/>
              </a:solidFill>
              <a:latin typeface="Roboto Slab"/>
              <a:ea typeface="Roboto Slab"/>
              <a:cs typeface="Roboto Slab"/>
              <a:sym typeface="Roboto Slab"/>
            </a:endParaRPr>
          </a:p>
          <a:p>
            <a:pPr marL="0" lvl="0" indent="0" algn="l" rtl="0">
              <a:spcBef>
                <a:spcPts val="1600"/>
              </a:spcBef>
              <a:spcAft>
                <a:spcPts val="0"/>
              </a:spcAft>
              <a:buNone/>
            </a:pPr>
            <a:r>
              <a:rPr lang="en" sz="1800" b="1">
                <a:solidFill>
                  <a:srgbClr val="FFFFFF"/>
                </a:solidFill>
                <a:latin typeface="Roboto Slab"/>
                <a:ea typeface="Roboto Slab"/>
                <a:cs typeface="Roboto Slab"/>
                <a:sym typeface="Roboto Slab"/>
              </a:rPr>
              <a:t> </a:t>
            </a:r>
            <a:r>
              <a:rPr lang="en" sz="1800">
                <a:solidFill>
                  <a:srgbClr val="FFFFFF"/>
                </a:solidFill>
                <a:latin typeface="Roboto Slab"/>
                <a:ea typeface="Roboto Slab"/>
                <a:cs typeface="Roboto Slab"/>
                <a:sym typeface="Roboto Slab"/>
              </a:rPr>
              <a:t>Ad for Alumina Soapalite laundry detergent made by the Electric Smelting &amp; Aluminum Company,  Lockport NY. It used oxide from aluminum and other minerals to combine chemically with alkali to create a new product. Niagara County Historical Society</a:t>
            </a:r>
            <a:endParaRPr sz="1800">
              <a:solidFill>
                <a:srgbClr val="FFFFFF"/>
              </a:solidFill>
              <a:latin typeface="Roboto Slab"/>
              <a:ea typeface="Roboto Slab"/>
              <a:cs typeface="Roboto Slab"/>
              <a:sym typeface="Roboto Slab"/>
            </a:endParaRPr>
          </a:p>
          <a:p>
            <a:pPr marL="0" lvl="0" indent="0" algn="l" rtl="0">
              <a:spcBef>
                <a:spcPts val="1600"/>
              </a:spcBef>
              <a:spcAft>
                <a:spcPts val="0"/>
              </a:spcAft>
              <a:buNone/>
            </a:pPr>
            <a:endParaRPr sz="1800">
              <a:solidFill>
                <a:srgbClr val="FFFFFF"/>
              </a:solidFill>
              <a:latin typeface="Roboto Slab"/>
              <a:ea typeface="Roboto Slab"/>
              <a:cs typeface="Roboto Slab"/>
              <a:sym typeface="Roboto Slab"/>
            </a:endParaRPr>
          </a:p>
          <a:p>
            <a:pPr marL="0" lvl="0" indent="0" algn="l" rtl="0">
              <a:spcBef>
                <a:spcPts val="1600"/>
              </a:spcBef>
              <a:spcAft>
                <a:spcPts val="0"/>
              </a:spcAft>
              <a:buNone/>
            </a:pPr>
            <a:endParaRPr sz="1800" u="sng">
              <a:solidFill>
                <a:srgbClr val="954F72"/>
              </a:solidFill>
              <a:highlight>
                <a:srgbClr val="FFFF00"/>
              </a:highlight>
              <a:latin typeface="Roboto Slab"/>
              <a:ea typeface="Roboto Slab"/>
              <a:cs typeface="Roboto Slab"/>
              <a:sym typeface="Roboto Slab"/>
            </a:endParaRPr>
          </a:p>
          <a:p>
            <a:pPr marL="0" lvl="0" indent="0" algn="l" rtl="0">
              <a:spcBef>
                <a:spcPts val="1600"/>
              </a:spcBef>
              <a:spcAft>
                <a:spcPts val="0"/>
              </a:spcAft>
              <a:buNone/>
            </a:pPr>
            <a:endParaRPr sz="1800">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83" name="Google Shape;183;p3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Salesman marketing sheet for TUCO Puzzles made by The Upson Co of Lockport. The company made wallboard beginning in 1910 but during the Great Depression switched to making puzzles to keep their workers employed. Niagara County Historical Society</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1000">
              <a:solidFill>
                <a:srgbClr val="000000"/>
              </a:solidFill>
              <a:latin typeface="Calibri"/>
              <a:ea typeface="Calibri"/>
              <a:cs typeface="Calibri"/>
              <a:sym typeface="Calibri"/>
            </a:endParaRPr>
          </a:p>
          <a:p>
            <a:pPr marL="0" lvl="0" indent="0" algn="l" rtl="0">
              <a:spcBef>
                <a:spcPts val="300"/>
              </a:spcBef>
              <a:spcAft>
                <a:spcPts val="0"/>
              </a:spcAft>
              <a:buNone/>
            </a:pPr>
            <a:endParaRPr>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p:nvPr/>
        </p:nvSpPr>
        <p:spPr>
          <a:xfrm>
            <a:off x="340934" y="2199000"/>
            <a:ext cx="1872300" cy="745500"/>
          </a:xfrm>
          <a:prstGeom prst="homePlate">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89" name="Google Shape;189;p33"/>
          <p:cNvSpPr txBox="1">
            <a:spLocks noGrp="1"/>
          </p:cNvSpPr>
          <p:nvPr>
            <p:ph type="body" idx="4294967295"/>
          </p:nvPr>
        </p:nvSpPr>
        <p:spPr>
          <a:xfrm>
            <a:off x="340923" y="2336550"/>
            <a:ext cx="14556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5 mins</a:t>
            </a:r>
            <a:endParaRPr>
              <a:solidFill>
                <a:schemeClr val="lt1"/>
              </a:solidFill>
            </a:endParaRPr>
          </a:p>
        </p:txBody>
      </p:sp>
      <p:grpSp>
        <p:nvGrpSpPr>
          <p:cNvPr id="190" name="Google Shape;190;p33"/>
          <p:cNvGrpSpPr/>
          <p:nvPr/>
        </p:nvGrpSpPr>
        <p:grpSpPr>
          <a:xfrm>
            <a:off x="912820" y="1610215"/>
            <a:ext cx="198900" cy="593656"/>
            <a:chOff x="777447" y="1610215"/>
            <a:chExt cx="198900" cy="593656"/>
          </a:xfrm>
        </p:grpSpPr>
        <p:cxnSp>
          <p:nvCxnSpPr>
            <p:cNvPr id="191" name="Google Shape;191;p33"/>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192" name="Google Shape;192;p33"/>
            <p:cNvSpPr/>
            <p:nvPr/>
          </p:nvSpPr>
          <p:spPr>
            <a:xfrm>
              <a:off x="777447"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33"/>
          <p:cNvSpPr txBox="1">
            <a:spLocks noGrp="1"/>
          </p:cNvSpPr>
          <p:nvPr>
            <p:ph type="body" idx="4294967295"/>
          </p:nvPr>
        </p:nvSpPr>
        <p:spPr>
          <a:xfrm>
            <a:off x="318375"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Examine the Compelling Question and Staging the Question</a:t>
            </a:r>
            <a:endParaRPr sz="1600"/>
          </a:p>
          <a:p>
            <a:pPr marL="0" lvl="0" indent="0" algn="l" rtl="0">
              <a:spcBef>
                <a:spcPts val="1600"/>
              </a:spcBef>
              <a:spcAft>
                <a:spcPts val="1600"/>
              </a:spcAft>
              <a:buNone/>
            </a:pPr>
            <a:endParaRPr sz="1600"/>
          </a:p>
        </p:txBody>
      </p:sp>
      <p:sp>
        <p:nvSpPr>
          <p:cNvPr id="194" name="Google Shape;194;p33"/>
          <p:cNvSpPr/>
          <p:nvPr/>
        </p:nvSpPr>
        <p:spPr>
          <a:xfrm>
            <a:off x="1817054"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95" name="Google Shape;195;p33"/>
          <p:cNvSpPr txBox="1">
            <a:spLocks noGrp="1"/>
          </p:cNvSpPr>
          <p:nvPr>
            <p:ph type="body" idx="4294967295"/>
          </p:nvPr>
        </p:nvSpPr>
        <p:spPr>
          <a:xfrm>
            <a:off x="2126317"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196" name="Google Shape;196;p33"/>
          <p:cNvGrpSpPr/>
          <p:nvPr/>
        </p:nvGrpSpPr>
        <p:grpSpPr>
          <a:xfrm>
            <a:off x="2266282" y="2938958"/>
            <a:ext cx="198900" cy="593656"/>
            <a:chOff x="2223534" y="2938958"/>
            <a:chExt cx="198900" cy="593656"/>
          </a:xfrm>
        </p:grpSpPr>
        <p:cxnSp>
          <p:nvCxnSpPr>
            <p:cNvPr id="197" name="Google Shape;197;p33"/>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198" name="Google Shape;198;p33"/>
            <p:cNvSpPr/>
            <p:nvPr/>
          </p:nvSpPr>
          <p:spPr>
            <a:xfrm rot="10800000" flipH="1">
              <a:off x="2223534"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33"/>
          <p:cNvSpPr txBox="1">
            <a:spLocks noGrp="1"/>
          </p:cNvSpPr>
          <p:nvPr>
            <p:ph type="body" idx="4294967295"/>
          </p:nvPr>
        </p:nvSpPr>
        <p:spPr>
          <a:xfrm>
            <a:off x="1244337"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Examine Supporting Question #1</a:t>
            </a:r>
            <a:endParaRPr sz="1600"/>
          </a:p>
          <a:p>
            <a:pPr marL="0" lvl="0" indent="0" algn="l" rtl="0">
              <a:spcBef>
                <a:spcPts val="1600"/>
              </a:spcBef>
              <a:spcAft>
                <a:spcPts val="1600"/>
              </a:spcAft>
              <a:buNone/>
            </a:pPr>
            <a:endParaRPr sz="1600"/>
          </a:p>
        </p:txBody>
      </p:sp>
      <p:sp>
        <p:nvSpPr>
          <p:cNvPr id="200" name="Google Shape;200;p33"/>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01" name="Google Shape;201;p33"/>
          <p:cNvSpPr txBox="1">
            <a:spLocks noGrp="1"/>
          </p:cNvSpPr>
          <p:nvPr>
            <p:ph type="body" idx="4294967295"/>
          </p:nvPr>
        </p:nvSpPr>
        <p:spPr>
          <a:xfrm>
            <a:off x="3767755"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02" name="Google Shape;202;p33"/>
          <p:cNvGrpSpPr/>
          <p:nvPr/>
        </p:nvGrpSpPr>
        <p:grpSpPr>
          <a:xfrm>
            <a:off x="4058732" y="1610215"/>
            <a:ext cx="198900" cy="593656"/>
            <a:chOff x="3918084" y="1610215"/>
            <a:chExt cx="198900" cy="593656"/>
          </a:xfrm>
        </p:grpSpPr>
        <p:cxnSp>
          <p:nvCxnSpPr>
            <p:cNvPr id="203" name="Google Shape;203;p33"/>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204" name="Google Shape;204;p33"/>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33"/>
          <p:cNvSpPr txBox="1">
            <a:spLocks noGrp="1"/>
          </p:cNvSpPr>
          <p:nvPr>
            <p:ph type="body" idx="4294967295"/>
          </p:nvPr>
        </p:nvSpPr>
        <p:spPr>
          <a:xfrm>
            <a:off x="3304094"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Examine Supporting Question #2</a:t>
            </a:r>
            <a:endParaRPr sz="1600"/>
          </a:p>
          <a:p>
            <a:pPr marL="0" lvl="0" indent="0" algn="l" rtl="0">
              <a:spcBef>
                <a:spcPts val="1600"/>
              </a:spcBef>
              <a:spcAft>
                <a:spcPts val="1600"/>
              </a:spcAft>
              <a:buNone/>
            </a:pPr>
            <a:endParaRPr sz="1600"/>
          </a:p>
        </p:txBody>
      </p:sp>
      <p:sp>
        <p:nvSpPr>
          <p:cNvPr id="206" name="Google Shape;206;p33"/>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07" name="Google Shape;207;p33"/>
          <p:cNvSpPr txBox="1">
            <a:spLocks noGrp="1"/>
          </p:cNvSpPr>
          <p:nvPr>
            <p:ph type="body" idx="4294967295"/>
          </p:nvPr>
        </p:nvSpPr>
        <p:spPr>
          <a:xfrm>
            <a:off x="5416699"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08" name="Google Shape;208;p33"/>
          <p:cNvGrpSpPr/>
          <p:nvPr/>
        </p:nvGrpSpPr>
        <p:grpSpPr>
          <a:xfrm>
            <a:off x="5973070" y="2938958"/>
            <a:ext cx="198900" cy="593656"/>
            <a:chOff x="5958946" y="2938958"/>
            <a:chExt cx="198900" cy="593656"/>
          </a:xfrm>
        </p:grpSpPr>
        <p:cxnSp>
          <p:nvCxnSpPr>
            <p:cNvPr id="209" name="Google Shape;209;p33"/>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210" name="Google Shape;210;p33"/>
            <p:cNvSpPr/>
            <p:nvPr/>
          </p:nvSpPr>
          <p:spPr>
            <a:xfrm rot="10800000" flipH="1">
              <a:off x="5958946"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33"/>
          <p:cNvSpPr txBox="1">
            <a:spLocks noGrp="1"/>
          </p:cNvSpPr>
          <p:nvPr>
            <p:ph type="body" idx="4294967295"/>
          </p:nvPr>
        </p:nvSpPr>
        <p:spPr>
          <a:xfrm>
            <a:off x="5126902"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Supporting Question #3</a:t>
            </a:r>
            <a:endParaRPr sz="1600"/>
          </a:p>
        </p:txBody>
      </p:sp>
      <p:sp>
        <p:nvSpPr>
          <p:cNvPr id="212" name="Google Shape;212;p33"/>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13" name="Google Shape;213;p33"/>
          <p:cNvSpPr txBox="1">
            <a:spLocks noGrp="1"/>
          </p:cNvSpPr>
          <p:nvPr>
            <p:ph type="body" idx="4294967295"/>
          </p:nvPr>
        </p:nvSpPr>
        <p:spPr>
          <a:xfrm>
            <a:off x="7111512"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15 mins</a:t>
            </a:r>
            <a:endParaRPr>
              <a:solidFill>
                <a:schemeClr val="lt1"/>
              </a:solidFill>
            </a:endParaRPr>
          </a:p>
        </p:txBody>
      </p:sp>
      <p:grpSp>
        <p:nvGrpSpPr>
          <p:cNvPr id="214" name="Google Shape;214;p33"/>
          <p:cNvGrpSpPr/>
          <p:nvPr/>
        </p:nvGrpSpPr>
        <p:grpSpPr>
          <a:xfrm>
            <a:off x="7669807" y="1610215"/>
            <a:ext cx="198900" cy="593656"/>
            <a:chOff x="3918084" y="1610215"/>
            <a:chExt cx="198900" cy="593656"/>
          </a:xfrm>
        </p:grpSpPr>
        <p:cxnSp>
          <p:nvCxnSpPr>
            <p:cNvPr id="215" name="Google Shape;215;p33"/>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216" name="Google Shape;216;p33"/>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33"/>
          <p:cNvSpPr txBox="1">
            <a:spLocks noGrp="1"/>
          </p:cNvSpPr>
          <p:nvPr>
            <p:ph type="body" idx="4294967295"/>
          </p:nvPr>
        </p:nvSpPr>
        <p:spPr>
          <a:xfrm>
            <a:off x="6685979"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Formative Performance Task Review </a:t>
            </a:r>
            <a:endParaRPr sz="1600"/>
          </a:p>
          <a:p>
            <a:pPr marL="0" lvl="0" indent="0" algn="l" rtl="0">
              <a:spcBef>
                <a:spcPts val="1600"/>
              </a:spcBef>
              <a:spcAft>
                <a:spcPts val="1600"/>
              </a:spcAft>
              <a:buNone/>
            </a:pP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Homework</a:t>
            </a:r>
            <a:endParaRPr/>
          </a:p>
        </p:txBody>
      </p:sp>
      <p:sp>
        <p:nvSpPr>
          <p:cNvPr id="223" name="Google Shape;223;p34"/>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UNDERSTAND </a:t>
            </a:r>
            <a:r>
              <a:rPr lang="en" sz="2400">
                <a:solidFill>
                  <a:srgbClr val="FFFFFF"/>
                </a:solidFill>
                <a:latin typeface="Roboto Slab"/>
                <a:ea typeface="Roboto Slab"/>
                <a:cs typeface="Roboto Slab"/>
                <a:sym typeface="Roboto Slab"/>
              </a:rPr>
              <a:t>Collect data about how greater access to markets enhances economic growth</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1800" b="1">
              <a:solidFill>
                <a:srgbClr val="FFFFFF"/>
              </a:solidFill>
              <a:latin typeface="Roboto Slab"/>
              <a:ea typeface="Roboto Slab"/>
              <a:cs typeface="Roboto Slab"/>
              <a:sym typeface="Roboto Slab"/>
            </a:endParaRPr>
          </a:p>
          <a:p>
            <a:pPr marL="0" lvl="0" indent="0" algn="l" rtl="0">
              <a:spcBef>
                <a:spcPts val="1600"/>
              </a:spcBef>
              <a:spcAft>
                <a:spcPts val="1600"/>
              </a:spcAft>
              <a:buNone/>
            </a:pPr>
            <a:endParaRPr/>
          </a:p>
        </p:txBody>
      </p:sp>
      <p:sp>
        <p:nvSpPr>
          <p:cNvPr id="224" name="Google Shape;224;p34"/>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ASSESS </a:t>
            </a:r>
            <a:r>
              <a:rPr lang="en" sz="2400">
                <a:solidFill>
                  <a:srgbClr val="FFFFFF"/>
                </a:solidFill>
                <a:latin typeface="Roboto Slab"/>
                <a:ea typeface="Roboto Slab"/>
                <a:cs typeface="Roboto Slab"/>
                <a:sym typeface="Roboto Slab"/>
              </a:rPr>
              <a:t>Brainstorm ideas about how to “market” the Erie Canal today in New York and the nation</a:t>
            </a: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sz="2400" b="1">
              <a:solidFill>
                <a:srgbClr val="FFFFFF"/>
              </a:solidFill>
              <a:latin typeface="Cambria"/>
              <a:ea typeface="Cambria"/>
              <a:cs typeface="Cambria"/>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Taking Informed Action</a:t>
            </a:r>
            <a:endParaRPr/>
          </a:p>
        </p:txBody>
      </p:sp>
      <p:sp>
        <p:nvSpPr>
          <p:cNvPr id="230" name="Google Shape;230;p3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UNDERSTAND </a:t>
            </a:r>
            <a:r>
              <a:rPr lang="en" sz="2400">
                <a:solidFill>
                  <a:srgbClr val="FFFFFF"/>
                </a:solidFill>
                <a:latin typeface="Roboto Slab"/>
                <a:ea typeface="Roboto Slab"/>
                <a:cs typeface="Roboto Slab"/>
                <a:sym typeface="Roboto Slab"/>
              </a:rPr>
              <a:t>Collect data about how greater access to markets enhances economic growth with natural resources available today along the Erie Canal</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31" name="Google Shape;231;p3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ASSESS </a:t>
            </a:r>
            <a:r>
              <a:rPr lang="en" sz="2400">
                <a:solidFill>
                  <a:srgbClr val="FFFFFF"/>
                </a:solidFill>
                <a:latin typeface="Roboto Slab"/>
                <a:ea typeface="Roboto Slab"/>
                <a:cs typeface="Roboto Slab"/>
                <a:sym typeface="Roboto Slab"/>
              </a:rPr>
              <a:t>Brainstorm ideas about how to “market” the Erie Canal today in New York and the nation</a:t>
            </a: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Taking Informed Action</a:t>
            </a:r>
            <a:endParaRPr/>
          </a:p>
        </p:txBody>
      </p:sp>
      <p:sp>
        <p:nvSpPr>
          <p:cNvPr id="237" name="Google Shape;237;p36"/>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Roboto Slab"/>
                <a:ea typeface="Roboto Slab"/>
                <a:cs typeface="Roboto Slab"/>
                <a:sym typeface="Roboto Slab"/>
              </a:rPr>
              <a:t>ACT </a:t>
            </a:r>
            <a:r>
              <a:rPr lang="en" sz="2400">
                <a:solidFill>
                  <a:srgbClr val="FFFFFF"/>
                </a:solidFill>
                <a:latin typeface="Roboto Slab"/>
                <a:ea typeface="Roboto Slab"/>
                <a:cs typeface="Roboto Slab"/>
                <a:sym typeface="Roboto Slab"/>
              </a:rPr>
              <a:t>Create a public service announcement to promote the importance of the Erie Canal to people in New York</a:t>
            </a:r>
            <a:endParaRPr sz="2400">
              <a:solidFill>
                <a:srgbClr val="FFFFFF"/>
              </a:solidFill>
              <a:latin typeface="Roboto Slab"/>
              <a:ea typeface="Roboto Slab"/>
              <a:cs typeface="Roboto Slab"/>
              <a:sym typeface="Roboto Slab"/>
            </a:endParaRPr>
          </a:p>
          <a:p>
            <a:pPr marL="0" lvl="0" indent="0" algn="l" rtl="0">
              <a:spcBef>
                <a:spcPts val="1600"/>
              </a:spcBef>
              <a:spcAft>
                <a:spcPts val="1600"/>
              </a:spcAft>
              <a:buNone/>
            </a:pPr>
            <a:endParaRPr/>
          </a:p>
        </p:txBody>
      </p:sp>
      <p:sp>
        <p:nvSpPr>
          <p:cNvPr id="238" name="Google Shape;238;p36"/>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 and Resources</a:t>
            </a:r>
            <a:endParaRPr/>
          </a:p>
        </p:txBody>
      </p:sp>
      <p:sp>
        <p:nvSpPr>
          <p:cNvPr id="244" name="Google Shape;244;p3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Special Thanks to:</a:t>
            </a:r>
            <a:endParaRPr dirty="0"/>
          </a:p>
          <a:p>
            <a:pPr marL="0" lvl="0" indent="0" algn="l" rtl="0">
              <a:spcBef>
                <a:spcPts val="1600"/>
              </a:spcBef>
              <a:spcAft>
                <a:spcPts val="0"/>
              </a:spcAft>
              <a:buNone/>
            </a:pPr>
            <a:r>
              <a:rPr lang="en" dirty="0"/>
              <a:t>Ann Marie </a:t>
            </a:r>
            <a:r>
              <a:rPr lang="en" dirty="0" err="1"/>
              <a:t>Linnaberry</a:t>
            </a:r>
            <a:r>
              <a:rPr lang="en" dirty="0"/>
              <a:t>: Niagara County Historical Center</a:t>
            </a:r>
            <a:endParaRPr dirty="0"/>
          </a:p>
          <a:p>
            <a:pPr marL="0" lvl="0" indent="0" algn="l" rtl="0">
              <a:spcBef>
                <a:spcPts val="1600"/>
              </a:spcBef>
              <a:spcAft>
                <a:spcPts val="0"/>
              </a:spcAft>
              <a:buNone/>
            </a:pPr>
            <a:r>
              <a:rPr lang="en" dirty="0"/>
              <a:t>Heidi </a:t>
            </a:r>
            <a:r>
              <a:rPr lang="en" dirty="0" err="1"/>
              <a:t>Ziemer</a:t>
            </a:r>
            <a:r>
              <a:rPr lang="en" dirty="0"/>
              <a:t>: Western New York Library Resources Council</a:t>
            </a:r>
            <a:endParaRPr dirty="0"/>
          </a:p>
          <a:p>
            <a:pPr marL="0" lvl="0" indent="0" algn="l" rtl="0">
              <a:spcBef>
                <a:spcPts val="1600"/>
              </a:spcBef>
              <a:spcAft>
                <a:spcPts val="1600"/>
              </a:spcAft>
              <a:buNone/>
            </a:pPr>
            <a:r>
              <a:rPr lang="en" dirty="0"/>
              <a:t>Rich </a:t>
            </a:r>
            <a:r>
              <a:rPr lang="en" dirty="0" err="1"/>
              <a:t>Pyszczek</a:t>
            </a:r>
            <a:r>
              <a:rPr lang="en" dirty="0"/>
              <a:t>: Buffalo Public Schools</a:t>
            </a:r>
            <a:endParaRPr dirty="0"/>
          </a:p>
        </p:txBody>
      </p:sp>
      <p:sp>
        <p:nvSpPr>
          <p:cNvPr id="245" name="Google Shape;245;p3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nSpc>
                <a:spcPct val="100000"/>
              </a:lnSpc>
              <a:buNone/>
            </a:pPr>
            <a:r>
              <a:rPr lang="en-US" dirty="0"/>
              <a:t>Resources:</a:t>
            </a:r>
          </a:p>
          <a:p>
            <a:pPr marL="0" lvl="0" indent="0">
              <a:lnSpc>
                <a:spcPct val="100000"/>
              </a:lnSpc>
              <a:buNone/>
            </a:pPr>
            <a:endParaRPr lang="en-US" sz="800" dirty="0"/>
          </a:p>
          <a:p>
            <a:pPr marL="139700" indent="0">
              <a:buNone/>
            </a:pPr>
            <a:r>
              <a:rPr lang="en-US" dirty="0"/>
              <a:t>Niagara County Historical Center</a:t>
            </a:r>
          </a:p>
          <a:p>
            <a:pPr marL="139700" indent="0">
              <a:buNone/>
            </a:pPr>
            <a:endParaRPr lang="en-US" sz="800" dirty="0"/>
          </a:p>
          <a:p>
            <a:pPr marL="139700" indent="0">
              <a:buNone/>
            </a:pPr>
            <a:r>
              <a:rPr lang="en-US" dirty="0"/>
              <a:t>Library of Congress </a:t>
            </a:r>
          </a:p>
          <a:p>
            <a:pPr marL="139700" indent="0">
              <a:buNone/>
            </a:pPr>
            <a:endParaRPr lang="en-US" sz="800" dirty="0"/>
          </a:p>
          <a:p>
            <a:pPr marL="139700" indent="0">
              <a:buNone/>
            </a:pPr>
            <a:r>
              <a:rPr lang="en-US" dirty="0"/>
              <a:t>New York State Library</a:t>
            </a:r>
          </a:p>
          <a:p>
            <a:pPr marL="139700" indent="0">
              <a:buNone/>
            </a:pPr>
            <a:endParaRPr lang="en-US" sz="800" dirty="0"/>
          </a:p>
          <a:p>
            <a:pPr marL="139700" indent="0">
              <a:buNone/>
            </a:pPr>
            <a:r>
              <a:rPr lang="en-US" dirty="0"/>
              <a:t>New York State Archives</a:t>
            </a:r>
          </a:p>
          <a:p>
            <a:pPr marL="139700" indent="0">
              <a:buNone/>
            </a:pPr>
            <a:endParaRPr lang="en-US" sz="800" dirty="0"/>
          </a:p>
          <a:p>
            <a:pPr marL="139700" indent="0">
              <a:buNone/>
            </a:pPr>
            <a:r>
              <a:rPr lang="en-US" dirty="0"/>
              <a:t>New York Heritage</a:t>
            </a:r>
          </a:p>
          <a:p>
            <a:pPr marL="139700" indent="0">
              <a:buNone/>
            </a:pPr>
            <a:endParaRPr lang="en-US" sz="800" dirty="0"/>
          </a:p>
          <a:p>
            <a:pPr marL="139700" indent="0">
              <a:buNone/>
            </a:pPr>
            <a:r>
              <a:rPr lang="en-US" dirty="0"/>
              <a:t>Erie Canal Website</a:t>
            </a:r>
          </a:p>
          <a:p>
            <a:pPr marL="139700" indent="0">
              <a:buNone/>
            </a:pPr>
            <a:endParaRPr lang="en-US" sz="800" dirty="0"/>
          </a:p>
          <a:p>
            <a:pPr marL="139700" indent="0">
              <a:buNone/>
            </a:pPr>
            <a:r>
              <a:rPr lang="en-US"/>
              <a:t>Buffalo Architecture and History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Audience</a:t>
            </a:r>
            <a:endParaRPr/>
          </a:p>
        </p:txBody>
      </p:sp>
      <p:sp>
        <p:nvSpPr>
          <p:cNvPr id="76" name="Google Shape;76;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4th Grade</a:t>
            </a:r>
            <a:endParaRPr/>
          </a:p>
          <a:p>
            <a:pPr marL="457200" lvl="0" indent="-342900" algn="l" rtl="0">
              <a:spcBef>
                <a:spcPts val="1600"/>
              </a:spcBef>
              <a:spcAft>
                <a:spcPts val="0"/>
              </a:spcAft>
              <a:buSzPts val="1800"/>
              <a:buChar char="●"/>
            </a:pPr>
            <a:r>
              <a:rPr lang="en"/>
              <a:t>Social Studies</a:t>
            </a:r>
            <a:endParaRPr/>
          </a:p>
          <a:p>
            <a:pPr marL="457200" lvl="0" indent="-342900" algn="l" rtl="0">
              <a:spcBef>
                <a:spcPts val="1600"/>
              </a:spcBef>
              <a:spcAft>
                <a:spcPts val="1600"/>
              </a:spcAft>
              <a:buSzPts val="1800"/>
              <a:buChar char="●"/>
            </a:pPr>
            <a:r>
              <a:rPr lang="en"/>
              <a:t>NYS &amp; Local History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NYS Social Studies Framework Connection</a:t>
            </a:r>
            <a:endParaRPr/>
          </a:p>
        </p:txBody>
      </p:sp>
      <p:sp>
        <p:nvSpPr>
          <p:cNvPr id="82" name="Google Shape;82;p16"/>
          <p:cNvSpPr txBox="1">
            <a:spLocks noGrp="1"/>
          </p:cNvSpPr>
          <p:nvPr>
            <p:ph type="body" idx="1"/>
          </p:nvPr>
        </p:nvSpPr>
        <p:spPr>
          <a:xfrm>
            <a:off x="387900" y="1350799"/>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FFFFF"/>
                </a:solidFill>
                <a:latin typeface="Times New Roman"/>
                <a:ea typeface="Times New Roman"/>
                <a:cs typeface="Times New Roman"/>
                <a:sym typeface="Times New Roman"/>
              </a:rPr>
              <a:t>4.6 WESTWARD MOVEMENT AND INDUSTRIALIZATION: New York State played an important role in the growth of the United States. During the 1800s, people traveled west looking for opportunities. Economic activities in New York State are varied and have changed over time, with improvements in transportation and technology.  (Standards: 1, 3, 4; Themes: MOV, TCC, GEO, ECO, TECH)</a:t>
            </a:r>
            <a:endParaRPr sz="14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400" b="1">
              <a:solidFill>
                <a:srgbClr val="FFFFFF"/>
              </a:solidFill>
              <a:latin typeface="Times New Roman"/>
              <a:ea typeface="Times New Roman"/>
              <a:cs typeface="Times New Roman"/>
              <a:sym typeface="Times New Roman"/>
            </a:endParaRPr>
          </a:p>
          <a:p>
            <a:pPr marL="0" lvl="0" indent="0" algn="l" rtl="0">
              <a:lnSpc>
                <a:spcPct val="127272"/>
              </a:lnSpc>
              <a:spcBef>
                <a:spcPts val="1000"/>
              </a:spcBef>
              <a:spcAft>
                <a:spcPts val="0"/>
              </a:spcAft>
              <a:buNone/>
            </a:pPr>
            <a:r>
              <a:rPr lang="en" sz="1400">
                <a:solidFill>
                  <a:srgbClr val="FFFFFF"/>
                </a:solidFill>
                <a:latin typeface="Cambria"/>
                <a:ea typeface="Cambria"/>
                <a:cs typeface="Cambria"/>
                <a:sym typeface="Cambria"/>
              </a:rPr>
              <a:t>4.6f Between 1865 and 1915, rapid industrialization occurred in New York State. Over time, industries and manufacturing continued to grow. </a:t>
            </a:r>
            <a:endParaRPr sz="1400">
              <a:solidFill>
                <a:srgbClr val="FFFFFF"/>
              </a:solidFill>
              <a:latin typeface="Cambria"/>
              <a:ea typeface="Cambria"/>
              <a:cs typeface="Cambria"/>
              <a:sym typeface="Cambria"/>
            </a:endParaRPr>
          </a:p>
          <a:p>
            <a:pPr marL="914400" lvl="0" indent="-317500" algn="l" rtl="0">
              <a:lnSpc>
                <a:spcPct val="127272"/>
              </a:lnSpc>
              <a:spcBef>
                <a:spcPts val="1000"/>
              </a:spcBef>
              <a:spcAft>
                <a:spcPts val="0"/>
              </a:spcAft>
              <a:buClr>
                <a:srgbClr val="FFFFFF"/>
              </a:buClr>
              <a:buSzPts val="1400"/>
              <a:buFont typeface="Times New Roman"/>
              <a:buChar char="❖"/>
            </a:pPr>
            <a:r>
              <a:rPr lang="en" sz="1400">
                <a:solidFill>
                  <a:srgbClr val="FFFFFF"/>
                </a:solidFill>
                <a:latin typeface="Cambria"/>
                <a:ea typeface="Cambria"/>
                <a:cs typeface="Cambria"/>
                <a:sym typeface="Cambria"/>
              </a:rPr>
              <a:t>Students will investigate factory conditions during the period of rapid industrialization, including sweatshops, the Triangle Shirtwaist Fire, the use child labor, and the formation of labor unions. </a:t>
            </a:r>
            <a:endParaRPr sz="1400">
              <a:solidFill>
                <a:srgbClr val="FFFFFF"/>
              </a:solidFill>
              <a:latin typeface="Cambria"/>
              <a:ea typeface="Cambria"/>
              <a:cs typeface="Cambria"/>
              <a:sym typeface="Cambria"/>
            </a:endParaRPr>
          </a:p>
          <a:p>
            <a:pPr marL="914400" lvl="0" indent="-317500" algn="l" rtl="0">
              <a:lnSpc>
                <a:spcPct val="127272"/>
              </a:lnSpc>
              <a:spcBef>
                <a:spcPts val="0"/>
              </a:spcBef>
              <a:spcAft>
                <a:spcPts val="0"/>
              </a:spcAft>
              <a:buClr>
                <a:srgbClr val="FFFFFF"/>
              </a:buClr>
              <a:buSzPts val="1400"/>
              <a:buFont typeface="Times New Roman"/>
              <a:buChar char="❖"/>
            </a:pPr>
            <a:r>
              <a:rPr lang="en" sz="1400">
                <a:solidFill>
                  <a:srgbClr val="FFFFFF"/>
                </a:solidFill>
                <a:latin typeface="Cambria"/>
                <a:ea typeface="Cambria"/>
                <a:cs typeface="Cambria"/>
                <a:sym typeface="Cambria"/>
              </a:rPr>
              <a:t>Students will trace manufacturing and industrial development in New York State and in their local community in terms of what major products were produced, who produced them, and for whom they were produced from the 1800s to today</a:t>
            </a:r>
            <a:endParaRPr sz="1400">
              <a:solidFill>
                <a:srgbClr val="FFFFFF"/>
              </a:solidFill>
              <a:latin typeface="Cambria"/>
              <a:ea typeface="Cambria"/>
              <a:cs typeface="Cambria"/>
              <a:sym typeface="Cambria"/>
            </a:endParaRPr>
          </a:p>
          <a:p>
            <a:pPr marL="914400" lvl="0" indent="-317500" algn="l" rtl="0">
              <a:spcBef>
                <a:spcPts val="0"/>
              </a:spcBef>
              <a:spcAft>
                <a:spcPts val="0"/>
              </a:spcAft>
              <a:buClr>
                <a:srgbClr val="FFFFFF"/>
              </a:buClr>
              <a:buSzPts val="1400"/>
              <a:buFont typeface="Times New Roman"/>
              <a:buChar char="❖"/>
            </a:pPr>
            <a:endParaRPr sz="1400">
              <a:solidFill>
                <a:srgbClr val="FFFFFF"/>
              </a:solidFill>
              <a:latin typeface="Times New Roman"/>
              <a:ea typeface="Times New Roman"/>
              <a:cs typeface="Times New Roman"/>
              <a:sym typeface="Times New Roman"/>
            </a:endParaRPr>
          </a:p>
          <a:p>
            <a:pPr marL="9144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Compelling Question</a:t>
            </a:r>
            <a:endParaRPr/>
          </a:p>
        </p:txBody>
      </p:sp>
      <p:sp>
        <p:nvSpPr>
          <p:cNvPr id="88" name="Google Shape;88;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Why is the Erie Canal Where It Is In New York State?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Staging the  Question</a:t>
            </a:r>
            <a:endParaRPr/>
          </a:p>
        </p:txBody>
      </p:sp>
      <p:sp>
        <p:nvSpPr>
          <p:cNvPr id="94" name="Google Shape;94;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Participate in a discussion about how local businesses impact people in the community as workers and/or consumers</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Questions #1</a:t>
            </a:r>
            <a:endParaRPr/>
          </a:p>
        </p:txBody>
      </p:sp>
      <p:sp>
        <p:nvSpPr>
          <p:cNvPr id="100" name="Google Shape;100;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How did the Erie Canal contribute to industrialization in communities like Lockport?</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06" name="Google Shape;106;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What new industries and businesses benefitted from their proximity to the Erie Canal?</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Questions #2</a:t>
            </a:r>
            <a:endParaRPr/>
          </a:p>
        </p:txBody>
      </p:sp>
      <p:sp>
        <p:nvSpPr>
          <p:cNvPr id="112" name="Google Shape;112;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What kinds of new jobs were created for people in places like Lockport that experienced industrialization?</a:t>
            </a:r>
            <a:endParaRPr sz="2400">
              <a:solidFill>
                <a:srgbClr val="FFFFFF"/>
              </a:solidFill>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878</Words>
  <Application>Microsoft Macintosh PowerPoint</Application>
  <PresentationFormat>On-screen Show (16:9)</PresentationFormat>
  <Paragraphs>124</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Arial</vt:lpstr>
      <vt:lpstr>Roboto Slab</vt:lpstr>
      <vt:lpstr>Roboto</vt:lpstr>
      <vt:lpstr>Cambria</vt:lpstr>
      <vt:lpstr>Times New Roman</vt:lpstr>
      <vt:lpstr>Marina</vt:lpstr>
      <vt:lpstr>Lesson 6: The  Erie Canal in Western New York</vt:lpstr>
      <vt:lpstr>PowerPoint Presentation</vt:lpstr>
      <vt:lpstr>Audience</vt:lpstr>
      <vt:lpstr>NYS Social Studies Framework Connection</vt:lpstr>
      <vt:lpstr>Compelling Question</vt:lpstr>
      <vt:lpstr>Staging the  Question</vt:lpstr>
      <vt:lpstr>Supporting Questions #1</vt:lpstr>
      <vt:lpstr>Objective/Formative Performance Task</vt:lpstr>
      <vt:lpstr>Supporting Questions #2</vt:lpstr>
      <vt:lpstr>Objective/Formative Performance Task</vt:lpstr>
      <vt:lpstr>Supporting Questions #3</vt:lpstr>
      <vt:lpstr>Objective/Formative Performance Task</vt:lpstr>
      <vt:lpstr>Materials</vt:lpstr>
      <vt:lpstr>Procedure</vt:lpstr>
      <vt:lpstr>Primary Source Set #1</vt:lpstr>
      <vt:lpstr>Primary Source Set #1</vt:lpstr>
      <vt:lpstr>Primary Source Set #2</vt:lpstr>
      <vt:lpstr>Primary Source Set #2</vt:lpstr>
      <vt:lpstr>Primary Source Set #3</vt:lpstr>
      <vt:lpstr>Primary Source Set #3</vt:lpstr>
      <vt:lpstr>PowerPoint Presentation</vt:lpstr>
      <vt:lpstr>Homework</vt:lpstr>
      <vt:lpstr>Taking Informed Action</vt:lpstr>
      <vt:lpstr>Taking Informed Action</vt:lpstr>
      <vt:lpstr>Credits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The  Erie Canal in Western New York</dc:title>
  <cp:lastModifiedBy>Pyszczek, Richard</cp:lastModifiedBy>
  <cp:revision>1</cp:revision>
  <dcterms:modified xsi:type="dcterms:W3CDTF">2021-03-30T15:04:01Z</dcterms:modified>
</cp:coreProperties>
</file>