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Roboto" panose="02000000000000000000" pitchFamily="2" charset="0"/>
      <p:regular r:id="rId33"/>
      <p:bold r:id="rId34"/>
      <p:italic r:id="rId35"/>
      <p:boldItalic r:id="rId36"/>
    </p:embeddedFont>
    <p:embeddedFont>
      <p:font typeface="Roboto Slab" pitchFamily="2"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p:cViewPr varScale="1">
        <p:scale>
          <a:sx n="118" d="100"/>
          <a:sy n="118" d="100"/>
        </p:scale>
        <p:origin x="9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91993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862367c_0_5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862367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481f87eb3_0_1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481f87eb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481f87eb3_0_2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481f87eb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6f919934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6f919934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4b862367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4b862367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4b862367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4b862367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4b862367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4b862367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aa9f54b0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caa9f54b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aa9f54b0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aa9f54b0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4b86313c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4b86313c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4b862367c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4b862367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4b862367c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4b862367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aa9f54b0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aa9f54b0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4b862367c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4b862367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aa9f54b0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aa9f54b0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aa9f54b0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caa9f54b0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6f919934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6f919934_0_5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481f87eb3_0_4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481f87eb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481f87eb3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481f87eb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919934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4b862367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a4b862367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4b862367c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4b862367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4b862367c_0_5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4b86236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481f87eb3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481f87e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4b862367c_0_6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4b862367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481f87eb3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481f87eb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481f87eb3_0_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481f87eb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eriecanal.org/boats/lumber_boat-1898.jp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cdm16694.contentdm.oclc.org/digital/collection/VVN001/id/858/rec/1"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dm16694.contentdm.oclc.org/digital/collection/p15004coll9/id/386/rec/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cdm16694.contentdm.oclc.org/digital/collection/p16694coll2/id/808/rec/267"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dm16694.contentdm.oclc.org/digital/collection/p16694coll2/id/910/rec/15"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cdm16694.contentdm.oclc.org/digital/collection/p16694coll2/id/110/rec/77"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pdfpiw.uspto.gov/.piw?Docid=94749&amp;idkey=NONE&amp;homeurl=http%3A%252F%252Fpatft.uspto.gov%252Fnetahtml%252FPTO%252Fpatimg.ht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700150"/>
            <a:ext cx="5783400" cy="206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Lesson 4: The </a:t>
            </a:r>
            <a:endParaRPr/>
          </a:p>
          <a:p>
            <a:pPr marL="0" lvl="0" indent="0" algn="ctr" rtl="0">
              <a:spcBef>
                <a:spcPts val="0"/>
              </a:spcBef>
              <a:spcAft>
                <a:spcPts val="0"/>
              </a:spcAft>
              <a:buNone/>
            </a:pPr>
            <a:r>
              <a:rPr lang="en"/>
              <a:t>Erie Canal in Western New York</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September 4,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18" name="Google Shape;118;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Identify key industries and related occupations in Lockport before and after the Erie Canal, and discuss any changes.</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#3</a:t>
            </a:r>
            <a:endParaRPr/>
          </a:p>
        </p:txBody>
      </p:sp>
      <p:sp>
        <p:nvSpPr>
          <p:cNvPr id="124" name="Google Shape;124;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How did the Lockport economy change as a result of the economic activities associated with the area’s natural resources and the Erie Canal?</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30" name="Google Shape;130;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Explain changes in key businesses and industries in Lockport between 1820-1850. Describe how these changes may have impacted the way people worked and lived.</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Materials</a:t>
            </a:r>
            <a:endParaRPr/>
          </a:p>
        </p:txBody>
      </p:sp>
      <p:sp>
        <p:nvSpPr>
          <p:cNvPr id="136" name="Google Shape;136;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Census Data </a:t>
            </a:r>
            <a:endParaRPr/>
          </a:p>
          <a:p>
            <a:pPr marL="457200" lvl="0" indent="-342900" algn="l" rtl="0">
              <a:spcBef>
                <a:spcPts val="1600"/>
              </a:spcBef>
              <a:spcAft>
                <a:spcPts val="0"/>
              </a:spcAft>
              <a:buSzPts val="1800"/>
              <a:buChar char="●"/>
            </a:pPr>
            <a:r>
              <a:rPr lang="en"/>
              <a:t>Local Maps</a:t>
            </a:r>
            <a:endParaRPr/>
          </a:p>
          <a:p>
            <a:pPr marL="457200" lvl="0" indent="-342900" algn="l" rtl="0">
              <a:spcBef>
                <a:spcPts val="1600"/>
              </a:spcBef>
              <a:spcAft>
                <a:spcPts val="0"/>
              </a:spcAft>
              <a:buSzPts val="1800"/>
              <a:buChar char="●"/>
            </a:pPr>
            <a:r>
              <a:rPr lang="en"/>
              <a:t>Broadsides (Posters)</a:t>
            </a:r>
            <a:endParaRPr/>
          </a:p>
          <a:p>
            <a:pPr marL="457200" lvl="0" indent="-342900" algn="l" rtl="0">
              <a:spcBef>
                <a:spcPts val="1600"/>
              </a:spcBef>
              <a:spcAft>
                <a:spcPts val="0"/>
              </a:spcAft>
              <a:buSzPts val="1800"/>
              <a:buChar char="●"/>
            </a:pPr>
            <a:r>
              <a:rPr lang="en"/>
              <a:t>Images</a:t>
            </a:r>
            <a:endParaRPr/>
          </a:p>
          <a:p>
            <a:pPr marL="457200" lvl="0" indent="-342900" algn="l" rtl="0">
              <a:spcBef>
                <a:spcPts val="1600"/>
              </a:spcBef>
              <a:spcAft>
                <a:spcPts val="1600"/>
              </a:spcAft>
              <a:buSzPts val="1800"/>
              <a:buChar char="●"/>
            </a:pPr>
            <a:r>
              <a:rPr lang="en"/>
              <a:t>Written Descriptions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Procedure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47" name="Google Shape;147;p2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Men working at W. W. Whitmore quarry, Lockport NY c. 1900</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400">
                <a:solidFill>
                  <a:srgbClr val="FFFFFF"/>
                </a:solidFill>
                <a:latin typeface="Roboto Slab"/>
                <a:ea typeface="Roboto Slab"/>
                <a:cs typeface="Roboto Slab"/>
                <a:sym typeface="Roboto Slab"/>
              </a:rPr>
              <a:t>Niagara County Historical Society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48" name="Google Shape;148;p2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Getting apples ready for shipment on the Erie Canal, Lockport NY early 20th century</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400">
                <a:solidFill>
                  <a:srgbClr val="FFFFFF"/>
                </a:solidFill>
                <a:latin typeface="Roboto Slab"/>
                <a:ea typeface="Roboto Slab"/>
                <a:cs typeface="Roboto Slab"/>
                <a:sym typeface="Roboto Slab"/>
              </a:rPr>
              <a:t>Niagara County Historical Society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54" name="Google Shape;154;p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image of the Thompson Flour Mill showing the Erie Canal with the locks in the background, the old NY Central Railroad Bridge and horse-drawn conveyances on the road. </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Niagara County Historical Society</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55" name="Google Shape;155;p2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latin typeface="Roboto Slab"/>
                <a:ea typeface="Roboto Slab"/>
                <a:cs typeface="Roboto Slab"/>
                <a:sym typeface="Roboto Slab"/>
              </a:rPr>
              <a:t>Source D:</a:t>
            </a:r>
            <a:endParaRPr sz="2400">
              <a:solidFill>
                <a:srgbClr val="FF0000"/>
              </a:solidFill>
              <a:latin typeface="Roboto Slab"/>
              <a:ea typeface="Roboto Slab"/>
              <a:cs typeface="Roboto Slab"/>
              <a:sym typeface="Roboto Slab"/>
            </a:endParaRPr>
          </a:p>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Lumber boat on Erie Canal</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1155CC"/>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https://www.eriecanal.org/boats/lumber_boat-1898.jpg</a:t>
            </a:r>
            <a:endParaRPr sz="2400" u="sng">
              <a:solidFill>
                <a:srgbClr val="1155CC"/>
              </a:solidFill>
              <a:highlight>
                <a:srgbClr val="FFFF00"/>
              </a:highlight>
              <a:latin typeface="Roboto Slab"/>
              <a:ea typeface="Roboto Slab"/>
              <a:cs typeface="Roboto Slab"/>
              <a:sym typeface="Roboto Slab"/>
            </a:endParaRPr>
          </a:p>
          <a:p>
            <a:pPr marL="0" lvl="0" indent="0" algn="l" rtl="0">
              <a:lnSpc>
                <a:spcPct val="100000"/>
              </a:lnSpc>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61" name="Google Shape;161;p2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r>
              <a:rPr lang="en" sz="2400">
                <a:solidFill>
                  <a:srgbClr val="FFFFFF"/>
                </a:solidFill>
                <a:latin typeface="Roboto Slab"/>
                <a:ea typeface="Roboto Slab"/>
                <a:cs typeface="Roboto Slab"/>
                <a:sym typeface="Roboto Slab"/>
              </a:rPr>
              <a:t>: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A cart of staves ready to be turned into barrels at cooper shop, Lockport NY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Niagara County Historical Society</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62" name="Google Shape;162;p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endParaRPr sz="1800">
              <a:solidFill>
                <a:srgbClr val="FFFFFF"/>
              </a:solidFill>
              <a:latin typeface="Roboto Slab"/>
              <a:ea typeface="Roboto Slab"/>
              <a:cs typeface="Roboto Slab"/>
              <a:sym typeface="Roboto Slab"/>
            </a:endParaRPr>
          </a:p>
          <a:p>
            <a:pPr marL="0" lvl="0" indent="0" algn="l" rtl="0">
              <a:lnSpc>
                <a:spcPct val="127272"/>
              </a:lnSpc>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68" name="Google Shape;168;p3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r>
              <a:rPr lang="en" sz="2400">
                <a:solidFill>
                  <a:srgbClr val="FFFFFF"/>
                </a:solidFill>
                <a:latin typeface="Roboto Slab"/>
                <a:ea typeface="Roboto Slab"/>
                <a:cs typeface="Roboto Slab"/>
                <a:sym typeface="Roboto Slab"/>
              </a:rPr>
              <a:t>: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History of Niagara County, N.Y., with illustrations descriptive of its scenery, private residences, public buildings, fine blocks and important manufactories and portraits of old pioneers and prominent residents</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Page  181 – Stave Manufacturing</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69" name="Google Shape;169;p3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r>
              <a:rPr lang="en" sz="2400">
                <a:solidFill>
                  <a:srgbClr val="FFFFFF"/>
                </a:solidFill>
                <a:latin typeface="Roboto Slab"/>
                <a:ea typeface="Roboto Slab"/>
                <a:cs typeface="Roboto Slab"/>
                <a:sym typeface="Roboto Slab"/>
              </a:rPr>
              <a:t>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0000FF"/>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https://cdm16694.contentdm.oclc.org/digital/collection/VVN001/id/858/rec/1</a:t>
            </a:r>
            <a:endParaRPr sz="1800">
              <a:solidFill>
                <a:srgbClr val="FFFFFF"/>
              </a:solidFill>
              <a:latin typeface="Roboto Slab"/>
              <a:ea typeface="Roboto Slab"/>
              <a:cs typeface="Roboto Slab"/>
              <a:sym typeface="Roboto Slab"/>
            </a:endParaRPr>
          </a:p>
          <a:p>
            <a:pPr marL="0" lvl="0" indent="0" algn="l" rtl="0">
              <a:lnSpc>
                <a:spcPct val="127272"/>
              </a:lnSpc>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75" name="Google Shape;175;p3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latin typeface="Roboto Slab"/>
                <a:ea typeface="Roboto Slab"/>
                <a:cs typeface="Roboto Slab"/>
                <a:sym typeface="Roboto Slab"/>
              </a:rPr>
              <a:t>Source B:</a:t>
            </a:r>
            <a:r>
              <a:rPr lang="en" sz="2400">
                <a:latin typeface="Roboto Slab"/>
                <a:ea typeface="Roboto Slab"/>
                <a:cs typeface="Roboto Slab"/>
                <a:sym typeface="Roboto Slab"/>
              </a:rPr>
              <a:t> </a:t>
            </a:r>
            <a:endParaRPr sz="1800">
              <a:solidFill>
                <a:srgbClr val="FFFFFF"/>
              </a:solidFill>
              <a:latin typeface="Roboto Slab"/>
              <a:ea typeface="Roboto Slab"/>
              <a:cs typeface="Roboto Slab"/>
              <a:sym typeface="Roboto Slab"/>
            </a:endParaRPr>
          </a:p>
          <a:p>
            <a:pPr marL="0" lvl="0" indent="0" algn="l" rtl="0">
              <a:lnSpc>
                <a:spcPct val="127272"/>
              </a:lnSpc>
              <a:spcBef>
                <a:spcPts val="300"/>
              </a:spcBef>
              <a:spcAft>
                <a:spcPts val="0"/>
              </a:spcAft>
              <a:buNone/>
            </a:pPr>
            <a:r>
              <a:rPr lang="en" sz="2400">
                <a:latin typeface="Roboto Slab"/>
                <a:ea typeface="Roboto Slab"/>
                <a:cs typeface="Roboto Slab"/>
                <a:sym typeface="Roboto Slab"/>
              </a:rPr>
              <a:t>N. Lerch and Son Cold Storage, ca 1910 </a:t>
            </a:r>
            <a:endParaRPr sz="1800">
              <a:solidFill>
                <a:srgbClr val="FFFFFF"/>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76" name="Google Shape;176;p3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a:t>
            </a:r>
            <a:r>
              <a:rPr lang="en" sz="2400">
                <a:solidFill>
                  <a:srgbClr val="FFFFFF"/>
                </a:solidFill>
                <a:latin typeface="Roboto Slab"/>
                <a:ea typeface="Roboto Slab"/>
                <a:cs typeface="Roboto Slab"/>
                <a:sym typeface="Roboto Slab"/>
              </a:rPr>
              <a:t> </a:t>
            </a:r>
            <a:endParaRPr sz="2400">
              <a:solidFill>
                <a:srgbClr val="FFFFFF"/>
              </a:solidFill>
              <a:latin typeface="Roboto Slab"/>
              <a:ea typeface="Roboto Slab"/>
              <a:cs typeface="Roboto Slab"/>
              <a:sym typeface="Roboto Slab"/>
            </a:endParaRPr>
          </a:p>
          <a:p>
            <a:pPr marL="0" lvl="0" indent="0" algn="l" rtl="0">
              <a:lnSpc>
                <a:spcPct val="127272"/>
              </a:lnSpc>
              <a:spcBef>
                <a:spcPts val="300"/>
              </a:spcBef>
              <a:spcAft>
                <a:spcPts val="0"/>
              </a:spcAft>
              <a:buNone/>
            </a:pPr>
            <a:r>
              <a:rPr lang="en" sz="18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https://cdm16694.contentdm.oclc.org/digital/collection/p15004coll9/id/386/re</a:t>
            </a:r>
            <a:r>
              <a:rPr lang="en" sz="24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c/1</a:t>
            </a:r>
            <a:endParaRPr sz="2400" u="sng">
              <a:solidFill>
                <a:srgbClr val="954F72"/>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319500" y="4233725"/>
            <a:ext cx="70581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Lessons Developed By the Niagara County Historical Society</a:t>
            </a:r>
            <a:endParaRPr/>
          </a:p>
        </p:txBody>
      </p:sp>
      <p:pic>
        <p:nvPicPr>
          <p:cNvPr id="70" name="Google Shape;70;p14"/>
          <p:cNvPicPr preferRelativeResize="0"/>
          <p:nvPr/>
        </p:nvPicPr>
        <p:blipFill>
          <a:blip r:embed="rId3">
            <a:alphaModFix/>
          </a:blip>
          <a:stretch>
            <a:fillRect/>
          </a:stretch>
        </p:blipFill>
        <p:spPr>
          <a:xfrm>
            <a:off x="2671275" y="152400"/>
            <a:ext cx="3801438" cy="3928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82" name="Google Shape;182;p3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Niagara Textile Mill located on the Erie Canal in Lockport, founded 1899, photo c. 1950s. Niagara County Historical Society</a:t>
            </a:r>
            <a:endParaRPr sz="2400" u="sng">
              <a:solidFill>
                <a:srgbClr val="FFFFFF"/>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endParaRPr sz="1800">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83" name="Google Shape;183;p3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D:</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Ira Bronson Carriage Co, Lockport, c. 1860. Original factory at Park and Hawley St. in former Presbyterian Church. Niagara County Historical Society  </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sz="1200">
              <a:solidFill>
                <a:srgbClr val="FFFFFF"/>
              </a:solidFill>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189" name="Google Shape;189;p33"/>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FFFF"/>
                </a:solidFill>
                <a:latin typeface="Roboto Slab"/>
                <a:ea typeface="Roboto Slab"/>
                <a:cs typeface="Roboto Slab"/>
                <a:sym typeface="Roboto Slab"/>
              </a:rPr>
              <a:t>Source A: </a:t>
            </a:r>
            <a:r>
              <a:rPr lang="en" sz="2000">
                <a:solidFill>
                  <a:srgbClr val="FFFFFF"/>
                </a:solidFill>
                <a:latin typeface="Roboto Slab"/>
                <a:ea typeface="Roboto Slab"/>
                <a:cs typeface="Roboto Slab"/>
                <a:sym typeface="Roboto Slab"/>
              </a:rPr>
              <a:t>Jeddo-Highland Coal Aristocrat of Anthracite. Charles J. Lawton Burt, N.Y. with calendar for February and March of 1929. Image of aristocratic woman wearing a wig, holding a fan, seated in a chair, with green background.</a:t>
            </a:r>
            <a:endParaRPr sz="20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1600"/>
              </a:spcBef>
              <a:spcAft>
                <a:spcPts val="0"/>
              </a:spcAft>
              <a:buNone/>
            </a:pPr>
            <a:endParaRPr sz="1800">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90" name="Google Shape;190;p33"/>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https://cdm16694.contentdm.oclc.org/digital/collection/p16694coll2/id/808/rec/267</a:t>
            </a:r>
            <a:endParaRPr sz="2400" b="1">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196" name="Google Shape;196;p34"/>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Source B: </a:t>
            </a:r>
            <a:endParaRPr sz="2400">
              <a:solidFill>
                <a:srgbClr val="FFFFFF"/>
              </a:solidFill>
              <a:latin typeface="Roboto Slab"/>
              <a:ea typeface="Roboto Slab"/>
              <a:cs typeface="Roboto Slab"/>
              <a:sym typeface="Roboto Slab"/>
            </a:endParaRPr>
          </a:p>
          <a:p>
            <a:pPr marL="0" lvl="0" indent="0" algn="l" rtl="0">
              <a:spcBef>
                <a:spcPts val="1600"/>
              </a:spcBef>
              <a:spcAft>
                <a:spcPts val="0"/>
              </a:spcAft>
              <a:buNone/>
            </a:pPr>
            <a:r>
              <a:rPr lang="en" sz="1800">
                <a:latin typeface="Roboto Slab"/>
                <a:ea typeface="Roboto Slab"/>
                <a:cs typeface="Roboto Slab"/>
                <a:sym typeface="Roboto Slab"/>
              </a:rPr>
              <a:t>Spraying Pumps, Well Pumps, Force Pumps, Nozzles, and Spraying Machines. Field Force Pump Company. Lockport, N.Y., USA. Illustrated catalogue of the latest improved outfits for spraying tree and vines by hand, horse, and steam power.</a:t>
            </a: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1600"/>
              </a:spcBef>
              <a:spcAft>
                <a:spcPts val="0"/>
              </a:spcAft>
              <a:buNone/>
            </a:pPr>
            <a:endParaRPr sz="1800">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97" name="Google Shape;197;p34"/>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https://cdm16694.contentdm.oclc.org/digital/collection/p16694coll2/id/910/rec/15</a:t>
            </a:r>
            <a:endParaRPr sz="24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endParaRPr>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03" name="Google Shape;203;p3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Double Valve Fire Hydrant invented and manufactured by Holly Manufacturing Co. in Lockport, N.Y[..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1800">
              <a:solidFill>
                <a:srgbClr val="000000"/>
              </a:solidFill>
              <a:latin typeface="Roboto Slab"/>
              <a:ea typeface="Roboto Slab"/>
              <a:cs typeface="Roboto Slab"/>
              <a:sym typeface="Roboto Slab"/>
            </a:endParaRPr>
          </a:p>
          <a:p>
            <a:pPr marL="0" lvl="0" indent="0" algn="l" rtl="0">
              <a:spcBef>
                <a:spcPts val="0"/>
              </a:spcBef>
              <a:spcAft>
                <a:spcPts val="0"/>
              </a:spcAft>
              <a:buNone/>
            </a:pPr>
            <a:endParaRPr sz="1800">
              <a:solidFill>
                <a:srgbClr val="000000"/>
              </a:solidFill>
              <a:latin typeface="Roboto Slab"/>
              <a:ea typeface="Roboto Slab"/>
              <a:cs typeface="Roboto Slab"/>
              <a:sym typeface="Roboto Slab"/>
            </a:endParaRPr>
          </a:p>
          <a:p>
            <a:pPr marL="0" lvl="0" indent="0" algn="l" rtl="0">
              <a:spcBef>
                <a:spcPts val="300"/>
              </a:spcBef>
              <a:spcAft>
                <a:spcPts val="0"/>
              </a:spcAft>
              <a:buNone/>
            </a:pPr>
            <a:endParaRPr>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204" name="Google Shape;204;p3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0000FF"/>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https://cdm16694.contentdm.oclc.org/digital/collection/p16694coll2/id/110/rec/77</a:t>
            </a:r>
            <a:endParaRPr sz="2400" u="sng">
              <a:solidFill>
                <a:srgbClr val="0000FF"/>
              </a:solidFill>
              <a:highlight>
                <a:srgbClr val="FFFF00"/>
              </a:highlight>
              <a:latin typeface="Roboto Slab"/>
              <a:ea typeface="Roboto Slab"/>
              <a:cs typeface="Roboto Slab"/>
              <a:sym typeface="Roboto Slab"/>
            </a:endParaRPr>
          </a:p>
          <a:p>
            <a:pPr marL="0" lvl="0" indent="0" algn="l" rtl="0">
              <a:lnSpc>
                <a:spcPct val="100000"/>
              </a:lnSpc>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10" name="Google Shape;210;p3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Birdsill Holly patent for a fire hydrant (1869)</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211" name="Google Shape;211;p36"/>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0000FF"/>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https://pdfpiw.uspto.gov/.piw?Docid=94749&amp;idkey=NONE&amp;homeurl=http%3A%252F%252Fpatft.uspto.gov%252Fnetahtml%252FPTO%252Fpatimg.htm</a:t>
            </a:r>
            <a:endParaRPr sz="2400" u="sng">
              <a:solidFill>
                <a:srgbClr val="0000FF"/>
              </a:solidFill>
              <a:highlight>
                <a:srgbClr val="FFFF00"/>
              </a:highlight>
              <a:latin typeface="Roboto Slab"/>
              <a:ea typeface="Roboto Slab"/>
              <a:cs typeface="Roboto Slab"/>
              <a:sym typeface="Roboto Slab"/>
            </a:endParaRPr>
          </a:p>
          <a:p>
            <a:pPr marL="0" lvl="0" indent="0" algn="l" rtl="0">
              <a:lnSpc>
                <a:spcPct val="100000"/>
              </a:lnSpc>
              <a:spcBef>
                <a:spcPts val="0"/>
              </a:spcBef>
              <a:spcAft>
                <a:spcPts val="0"/>
              </a:spcAft>
              <a:buNone/>
            </a:pPr>
            <a:endParaRPr sz="1800" b="1">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17" name="Google Shape;217;p37"/>
          <p:cNvSpPr txBox="1">
            <a:spLocks noGrp="1"/>
          </p:cNvSpPr>
          <p:nvPr>
            <p:ph type="body" idx="1"/>
          </p:nvPr>
        </p:nvSpPr>
        <p:spPr>
          <a:xfrm>
            <a:off x="387900" y="137367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latin typeface="Roboto Slab"/>
                <a:ea typeface="Roboto Slab"/>
                <a:cs typeface="Roboto Slab"/>
                <a:sym typeface="Roboto Slab"/>
              </a:rPr>
              <a:t>Source D: </a:t>
            </a:r>
            <a:endParaRPr sz="20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Lockport as a busy, vibrant city in the late 19th century as a result of the economic advantages brought by the Erie Canal. Niagara County Historical Society</a:t>
            </a:r>
            <a:endParaRPr sz="2400" u="sng">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218" name="Google Shape;218;p3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800">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4" name="Google Shape;224;p38"/>
          <p:cNvSpPr txBox="1">
            <a:spLocks noGrp="1"/>
          </p:cNvSpPr>
          <p:nvPr>
            <p:ph type="body" idx="4294967295"/>
          </p:nvPr>
        </p:nvSpPr>
        <p:spPr>
          <a:xfrm>
            <a:off x="340923" y="2336550"/>
            <a:ext cx="14556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5 mins</a:t>
            </a:r>
            <a:endParaRPr>
              <a:solidFill>
                <a:schemeClr val="lt1"/>
              </a:solidFill>
            </a:endParaRPr>
          </a:p>
        </p:txBody>
      </p:sp>
      <p:grpSp>
        <p:nvGrpSpPr>
          <p:cNvPr id="225" name="Google Shape;225;p38"/>
          <p:cNvGrpSpPr/>
          <p:nvPr/>
        </p:nvGrpSpPr>
        <p:grpSpPr>
          <a:xfrm>
            <a:off x="912820" y="1610215"/>
            <a:ext cx="198900" cy="593656"/>
            <a:chOff x="777447" y="1610215"/>
            <a:chExt cx="198900" cy="593656"/>
          </a:xfrm>
        </p:grpSpPr>
        <p:cxnSp>
          <p:nvCxnSpPr>
            <p:cNvPr id="226" name="Google Shape;226;p38"/>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227" name="Google Shape;227;p38"/>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8"/>
          <p:cNvSpPr txBox="1">
            <a:spLocks noGrp="1"/>
          </p:cNvSpPr>
          <p:nvPr>
            <p:ph type="body" idx="4294967295"/>
          </p:nvPr>
        </p:nvSpPr>
        <p:spPr>
          <a:xfrm>
            <a:off x="318375"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Examine the Compelling Question and Staging the Question</a:t>
            </a:r>
            <a:endParaRPr sz="1600"/>
          </a:p>
          <a:p>
            <a:pPr marL="0" lvl="0" indent="0" algn="l" rtl="0">
              <a:spcBef>
                <a:spcPts val="1600"/>
              </a:spcBef>
              <a:spcAft>
                <a:spcPts val="1600"/>
              </a:spcAft>
              <a:buNone/>
            </a:pPr>
            <a:endParaRPr sz="1600"/>
          </a:p>
        </p:txBody>
      </p:sp>
      <p:sp>
        <p:nvSpPr>
          <p:cNvPr id="229" name="Google Shape;229;p38"/>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30" name="Google Shape;230;p38"/>
          <p:cNvSpPr txBox="1">
            <a:spLocks noGrp="1"/>
          </p:cNvSpPr>
          <p:nvPr>
            <p:ph type="body" idx="4294967295"/>
          </p:nvPr>
        </p:nvSpPr>
        <p:spPr>
          <a:xfrm>
            <a:off x="2126317"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31" name="Google Shape;231;p38"/>
          <p:cNvGrpSpPr/>
          <p:nvPr/>
        </p:nvGrpSpPr>
        <p:grpSpPr>
          <a:xfrm>
            <a:off x="2266282" y="2938958"/>
            <a:ext cx="198900" cy="593656"/>
            <a:chOff x="2223534" y="2938958"/>
            <a:chExt cx="198900" cy="593656"/>
          </a:xfrm>
        </p:grpSpPr>
        <p:cxnSp>
          <p:nvCxnSpPr>
            <p:cNvPr id="232" name="Google Shape;232;p38"/>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233" name="Google Shape;233;p38"/>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8"/>
          <p:cNvSpPr txBox="1">
            <a:spLocks noGrp="1"/>
          </p:cNvSpPr>
          <p:nvPr>
            <p:ph type="body" idx="4294967295"/>
          </p:nvPr>
        </p:nvSpPr>
        <p:spPr>
          <a:xfrm>
            <a:off x="1244337"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Examine Supporting Question #1</a:t>
            </a:r>
            <a:endParaRPr sz="1600"/>
          </a:p>
          <a:p>
            <a:pPr marL="0" lvl="0" indent="0" algn="l" rtl="0">
              <a:spcBef>
                <a:spcPts val="1600"/>
              </a:spcBef>
              <a:spcAft>
                <a:spcPts val="1600"/>
              </a:spcAft>
              <a:buNone/>
            </a:pPr>
            <a:endParaRPr sz="1600"/>
          </a:p>
        </p:txBody>
      </p:sp>
      <p:sp>
        <p:nvSpPr>
          <p:cNvPr id="235" name="Google Shape;235;p38"/>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36" name="Google Shape;236;p38"/>
          <p:cNvSpPr txBox="1">
            <a:spLocks noGrp="1"/>
          </p:cNvSpPr>
          <p:nvPr>
            <p:ph type="body" idx="4294967295"/>
          </p:nvPr>
        </p:nvSpPr>
        <p:spPr>
          <a:xfrm>
            <a:off x="3767755"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37" name="Google Shape;237;p38"/>
          <p:cNvGrpSpPr/>
          <p:nvPr/>
        </p:nvGrpSpPr>
        <p:grpSpPr>
          <a:xfrm>
            <a:off x="4058732" y="1610215"/>
            <a:ext cx="198900" cy="593656"/>
            <a:chOff x="3918084" y="1610215"/>
            <a:chExt cx="198900" cy="593656"/>
          </a:xfrm>
        </p:grpSpPr>
        <p:cxnSp>
          <p:nvCxnSpPr>
            <p:cNvPr id="238" name="Google Shape;238;p38"/>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39" name="Google Shape;239;p38"/>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38"/>
          <p:cNvSpPr txBox="1">
            <a:spLocks noGrp="1"/>
          </p:cNvSpPr>
          <p:nvPr>
            <p:ph type="body" idx="4294967295"/>
          </p:nvPr>
        </p:nvSpPr>
        <p:spPr>
          <a:xfrm>
            <a:off x="3304094"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Examine Supporting Question #2</a:t>
            </a:r>
            <a:endParaRPr sz="1600"/>
          </a:p>
          <a:p>
            <a:pPr marL="0" lvl="0" indent="0" algn="l" rtl="0">
              <a:spcBef>
                <a:spcPts val="1600"/>
              </a:spcBef>
              <a:spcAft>
                <a:spcPts val="1600"/>
              </a:spcAft>
              <a:buNone/>
            </a:pPr>
            <a:endParaRPr sz="1600"/>
          </a:p>
        </p:txBody>
      </p:sp>
      <p:sp>
        <p:nvSpPr>
          <p:cNvPr id="241" name="Google Shape;241;p38"/>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42" name="Google Shape;242;p38"/>
          <p:cNvSpPr txBox="1">
            <a:spLocks noGrp="1"/>
          </p:cNvSpPr>
          <p:nvPr>
            <p:ph type="body" idx="4294967295"/>
          </p:nvPr>
        </p:nvSpPr>
        <p:spPr>
          <a:xfrm>
            <a:off x="5416699"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43" name="Google Shape;243;p38"/>
          <p:cNvGrpSpPr/>
          <p:nvPr/>
        </p:nvGrpSpPr>
        <p:grpSpPr>
          <a:xfrm>
            <a:off x="5973070" y="2938958"/>
            <a:ext cx="198900" cy="593656"/>
            <a:chOff x="5958946" y="2938958"/>
            <a:chExt cx="198900" cy="593656"/>
          </a:xfrm>
        </p:grpSpPr>
        <p:cxnSp>
          <p:nvCxnSpPr>
            <p:cNvPr id="244" name="Google Shape;244;p38"/>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245" name="Google Shape;245;p38"/>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38"/>
          <p:cNvSpPr txBox="1">
            <a:spLocks noGrp="1"/>
          </p:cNvSpPr>
          <p:nvPr>
            <p:ph type="body" idx="4294967295"/>
          </p:nvPr>
        </p:nvSpPr>
        <p:spPr>
          <a:xfrm>
            <a:off x="5126902"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#3</a:t>
            </a:r>
            <a:endParaRPr sz="1600"/>
          </a:p>
        </p:txBody>
      </p:sp>
      <p:sp>
        <p:nvSpPr>
          <p:cNvPr id="247" name="Google Shape;247;p38"/>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48" name="Google Shape;248;p38"/>
          <p:cNvSpPr txBox="1">
            <a:spLocks noGrp="1"/>
          </p:cNvSpPr>
          <p:nvPr>
            <p:ph type="body" idx="4294967295"/>
          </p:nvPr>
        </p:nvSpPr>
        <p:spPr>
          <a:xfrm>
            <a:off x="7111512"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15 mins</a:t>
            </a:r>
            <a:endParaRPr>
              <a:solidFill>
                <a:schemeClr val="lt1"/>
              </a:solidFill>
            </a:endParaRPr>
          </a:p>
        </p:txBody>
      </p:sp>
      <p:grpSp>
        <p:nvGrpSpPr>
          <p:cNvPr id="249" name="Google Shape;249;p38"/>
          <p:cNvGrpSpPr/>
          <p:nvPr/>
        </p:nvGrpSpPr>
        <p:grpSpPr>
          <a:xfrm>
            <a:off x="7669807" y="1610215"/>
            <a:ext cx="198900" cy="593656"/>
            <a:chOff x="3918084" y="1610215"/>
            <a:chExt cx="198900" cy="593656"/>
          </a:xfrm>
        </p:grpSpPr>
        <p:cxnSp>
          <p:nvCxnSpPr>
            <p:cNvPr id="250" name="Google Shape;250;p38"/>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51" name="Google Shape;251;p38"/>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38"/>
          <p:cNvSpPr txBox="1">
            <a:spLocks noGrp="1"/>
          </p:cNvSpPr>
          <p:nvPr>
            <p:ph type="body" idx="4294967295"/>
          </p:nvPr>
        </p:nvSpPr>
        <p:spPr>
          <a:xfrm>
            <a:off x="6685979"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Formative Performance Task Review </a:t>
            </a:r>
            <a:endParaRPr sz="1600"/>
          </a:p>
          <a:p>
            <a:pPr marL="0" lvl="0" indent="0" algn="l" rtl="0">
              <a:spcBef>
                <a:spcPts val="1600"/>
              </a:spcBef>
              <a:spcAft>
                <a:spcPts val="1600"/>
              </a:spcAft>
              <a:buNone/>
            </a:pP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Homework</a:t>
            </a:r>
            <a:endParaRPr/>
          </a:p>
        </p:txBody>
      </p:sp>
      <p:sp>
        <p:nvSpPr>
          <p:cNvPr id="258" name="Google Shape;258;p3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ARGUMENT</a:t>
            </a:r>
            <a:r>
              <a:rPr lang="en" sz="2400">
                <a:solidFill>
                  <a:srgbClr val="FFFFFF"/>
                </a:solidFill>
                <a:latin typeface="Roboto Slab"/>
                <a:ea typeface="Roboto Slab"/>
                <a:cs typeface="Roboto Slab"/>
                <a:sym typeface="Roboto Slab"/>
              </a:rPr>
              <a:t> Students make a claim about how the Erie Canal improved access and movement of natural resources beyond Lockport, New York, and changed the ways people lived and worked.</a:t>
            </a:r>
            <a:endParaRPr sz="2400">
              <a:solidFill>
                <a:srgbClr val="FFFFFF"/>
              </a:solidFill>
              <a:latin typeface="Roboto Slab"/>
              <a:ea typeface="Roboto Slab"/>
              <a:cs typeface="Roboto Slab"/>
              <a:sym typeface="Roboto Slab"/>
            </a:endParaRPr>
          </a:p>
          <a:p>
            <a:pPr marL="0" lvl="0" indent="0" algn="l" rtl="0">
              <a:spcBef>
                <a:spcPts val="1600"/>
              </a:spcBef>
              <a:spcAft>
                <a:spcPts val="1600"/>
              </a:spcAft>
              <a:buNone/>
            </a:pPr>
            <a:endParaRPr/>
          </a:p>
        </p:txBody>
      </p:sp>
      <p:sp>
        <p:nvSpPr>
          <p:cNvPr id="259" name="Google Shape;259;p3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a:solidFill>
                  <a:srgbClr val="FFFFFF"/>
                </a:solidFill>
                <a:latin typeface="Roboto Slab"/>
                <a:ea typeface="Roboto Slab"/>
                <a:cs typeface="Roboto Slab"/>
                <a:sym typeface="Roboto Slab"/>
              </a:rPr>
              <a:t>EXTENSION </a:t>
            </a:r>
            <a:r>
              <a:rPr lang="en" sz="2400">
                <a:solidFill>
                  <a:srgbClr val="FFFFFF"/>
                </a:solidFill>
                <a:latin typeface="Roboto Slab"/>
                <a:ea typeface="Roboto Slab"/>
                <a:cs typeface="Roboto Slab"/>
                <a:sym typeface="Roboto Slab"/>
              </a:rPr>
              <a:t>Make a comparison between past and present use of the Erie Canal for economic activity and movement of natural resources.</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65" name="Google Shape;265;p4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UNDERSTAND </a:t>
            </a:r>
            <a:r>
              <a:rPr lang="en" sz="2400">
                <a:solidFill>
                  <a:srgbClr val="FFFFFF"/>
                </a:solidFill>
                <a:latin typeface="Roboto Slab"/>
                <a:ea typeface="Roboto Slab"/>
                <a:cs typeface="Roboto Slab"/>
                <a:sym typeface="Roboto Slab"/>
              </a:rPr>
              <a:t>Collect data about how greater access to markets enhances economic growth with natural resources available today along the Erie Canal</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66" name="Google Shape;266;p4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ASSESS </a:t>
            </a:r>
            <a:r>
              <a:rPr lang="en" sz="2400">
                <a:solidFill>
                  <a:srgbClr val="FFFFFF"/>
                </a:solidFill>
                <a:latin typeface="Roboto Slab"/>
                <a:ea typeface="Roboto Slab"/>
                <a:cs typeface="Roboto Slab"/>
                <a:sym typeface="Roboto Slab"/>
              </a:rPr>
              <a:t>Brainstorm ideas about how to “market” the Erie Canal today in New York and the nation</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72" name="Google Shape;272;p4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ACT </a:t>
            </a:r>
            <a:r>
              <a:rPr lang="en" sz="2400">
                <a:solidFill>
                  <a:srgbClr val="FFFFFF"/>
                </a:solidFill>
                <a:latin typeface="Roboto Slab"/>
                <a:ea typeface="Roboto Slab"/>
                <a:cs typeface="Roboto Slab"/>
                <a:sym typeface="Roboto Slab"/>
              </a:rPr>
              <a:t>Create a public service announcement to promote the importance of the Erie Canal and the surrounding natural resources to people in New York</a:t>
            </a:r>
            <a:endParaRPr sz="2400">
              <a:solidFill>
                <a:srgbClr val="FFFFFF"/>
              </a:solidFill>
              <a:latin typeface="Roboto Slab"/>
              <a:ea typeface="Roboto Slab"/>
              <a:cs typeface="Roboto Slab"/>
              <a:sym typeface="Roboto Slab"/>
            </a:endParaRPr>
          </a:p>
          <a:p>
            <a:pPr marL="0" lvl="0" indent="0" algn="l" rtl="0">
              <a:spcBef>
                <a:spcPts val="1600"/>
              </a:spcBef>
              <a:spcAft>
                <a:spcPts val="1600"/>
              </a:spcAft>
              <a:buNone/>
            </a:pPr>
            <a:endParaRPr/>
          </a:p>
        </p:txBody>
      </p:sp>
      <p:sp>
        <p:nvSpPr>
          <p:cNvPr id="273" name="Google Shape;273;p4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Audience</a:t>
            </a:r>
            <a:endParaRPr/>
          </a:p>
        </p:txBody>
      </p:sp>
      <p:sp>
        <p:nvSpPr>
          <p:cNvPr id="76" name="Google Shape;76;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4th Grade</a:t>
            </a:r>
            <a:endParaRPr/>
          </a:p>
          <a:p>
            <a:pPr marL="457200" lvl="0" indent="-342900" algn="l" rtl="0">
              <a:spcBef>
                <a:spcPts val="1600"/>
              </a:spcBef>
              <a:spcAft>
                <a:spcPts val="0"/>
              </a:spcAft>
              <a:buSzPts val="1800"/>
              <a:buChar char="●"/>
            </a:pPr>
            <a:r>
              <a:rPr lang="en"/>
              <a:t>Social Studies</a:t>
            </a:r>
            <a:endParaRPr/>
          </a:p>
          <a:p>
            <a:pPr marL="457200" lvl="0" indent="-342900" algn="l" rtl="0">
              <a:spcBef>
                <a:spcPts val="1600"/>
              </a:spcBef>
              <a:spcAft>
                <a:spcPts val="1600"/>
              </a:spcAft>
              <a:buSzPts val="1800"/>
              <a:buChar char="●"/>
            </a:pPr>
            <a:r>
              <a:rPr lang="en"/>
              <a:t>NYS &amp; Local History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 and Resources</a:t>
            </a:r>
            <a:endParaRPr/>
          </a:p>
        </p:txBody>
      </p:sp>
      <p:sp>
        <p:nvSpPr>
          <p:cNvPr id="279" name="Google Shape;279;p4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Special Thanks to:</a:t>
            </a:r>
            <a:endParaRPr dirty="0"/>
          </a:p>
          <a:p>
            <a:pPr marL="0" lvl="0" indent="0" algn="l" rtl="0">
              <a:spcBef>
                <a:spcPts val="1600"/>
              </a:spcBef>
              <a:spcAft>
                <a:spcPts val="0"/>
              </a:spcAft>
              <a:buNone/>
            </a:pPr>
            <a:r>
              <a:rPr lang="en" dirty="0"/>
              <a:t>Ann Marie </a:t>
            </a:r>
            <a:r>
              <a:rPr lang="en" dirty="0" err="1"/>
              <a:t>Linnaberry</a:t>
            </a:r>
            <a:r>
              <a:rPr lang="en" dirty="0"/>
              <a:t>: Niagara County Historical Center</a:t>
            </a:r>
            <a:endParaRPr dirty="0"/>
          </a:p>
          <a:p>
            <a:pPr marL="0" lvl="0" indent="0" algn="l" rtl="0">
              <a:spcBef>
                <a:spcPts val="1600"/>
              </a:spcBef>
              <a:spcAft>
                <a:spcPts val="0"/>
              </a:spcAft>
              <a:buNone/>
            </a:pPr>
            <a:r>
              <a:rPr lang="en" dirty="0"/>
              <a:t>Heidi </a:t>
            </a:r>
            <a:r>
              <a:rPr lang="en" dirty="0" err="1"/>
              <a:t>Ziemer</a:t>
            </a:r>
            <a:r>
              <a:rPr lang="en" dirty="0"/>
              <a:t>: Western New York Library Resources Council</a:t>
            </a:r>
            <a:endParaRPr dirty="0"/>
          </a:p>
          <a:p>
            <a:pPr marL="0" lvl="0" indent="0" algn="l" rtl="0">
              <a:spcBef>
                <a:spcPts val="1600"/>
              </a:spcBef>
              <a:spcAft>
                <a:spcPts val="1600"/>
              </a:spcAft>
              <a:buNone/>
            </a:pPr>
            <a:r>
              <a:rPr lang="en" dirty="0"/>
              <a:t>Rich </a:t>
            </a:r>
            <a:r>
              <a:rPr lang="en" dirty="0" err="1"/>
              <a:t>Pyszczek</a:t>
            </a:r>
            <a:r>
              <a:rPr lang="en" dirty="0"/>
              <a:t>: Buffalo Public Schools</a:t>
            </a:r>
            <a:endParaRPr dirty="0"/>
          </a:p>
        </p:txBody>
      </p:sp>
      <p:sp>
        <p:nvSpPr>
          <p:cNvPr id="280" name="Google Shape;280;p4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nSpc>
                <a:spcPct val="100000"/>
              </a:lnSpc>
              <a:buNone/>
            </a:pPr>
            <a:r>
              <a:rPr lang="en-US" dirty="0"/>
              <a:t>Resources:</a:t>
            </a:r>
          </a:p>
          <a:p>
            <a:pPr marL="0" lvl="0" indent="0">
              <a:lnSpc>
                <a:spcPct val="100000"/>
              </a:lnSpc>
              <a:buNone/>
            </a:pPr>
            <a:endParaRPr lang="en-US" sz="800" dirty="0"/>
          </a:p>
          <a:p>
            <a:pPr marL="139700" indent="0">
              <a:buNone/>
            </a:pPr>
            <a:r>
              <a:rPr lang="en-US" dirty="0"/>
              <a:t>Niagara County Historical Center</a:t>
            </a:r>
          </a:p>
          <a:p>
            <a:pPr marL="139700" indent="0">
              <a:buNone/>
            </a:pPr>
            <a:endParaRPr lang="en-US" sz="800" dirty="0"/>
          </a:p>
          <a:p>
            <a:pPr marL="139700" indent="0">
              <a:buNone/>
            </a:pPr>
            <a:r>
              <a:rPr lang="en-US" dirty="0"/>
              <a:t>Library of Congress </a:t>
            </a:r>
          </a:p>
          <a:p>
            <a:pPr marL="139700" indent="0">
              <a:buNone/>
            </a:pPr>
            <a:endParaRPr lang="en-US" sz="800" dirty="0"/>
          </a:p>
          <a:p>
            <a:pPr marL="139700" indent="0">
              <a:buNone/>
            </a:pPr>
            <a:r>
              <a:rPr lang="en-US" dirty="0"/>
              <a:t>New York State Library</a:t>
            </a:r>
          </a:p>
          <a:p>
            <a:pPr marL="139700" indent="0">
              <a:buNone/>
            </a:pPr>
            <a:endParaRPr lang="en-US" sz="800" dirty="0"/>
          </a:p>
          <a:p>
            <a:pPr marL="139700" indent="0">
              <a:buNone/>
            </a:pPr>
            <a:r>
              <a:rPr lang="en-US" dirty="0"/>
              <a:t>New York State Archives</a:t>
            </a:r>
          </a:p>
          <a:p>
            <a:pPr marL="139700" indent="0">
              <a:buNone/>
            </a:pPr>
            <a:endParaRPr lang="en-US" sz="800" dirty="0"/>
          </a:p>
          <a:p>
            <a:pPr marL="139700" indent="0">
              <a:buNone/>
            </a:pPr>
            <a:r>
              <a:rPr lang="en-US" dirty="0"/>
              <a:t>New York Heritage</a:t>
            </a:r>
          </a:p>
          <a:p>
            <a:pPr marL="139700" indent="0">
              <a:buNone/>
            </a:pPr>
            <a:endParaRPr lang="en-US" sz="800" dirty="0"/>
          </a:p>
          <a:p>
            <a:pPr marL="139700" indent="0">
              <a:buNone/>
            </a:pPr>
            <a:r>
              <a:rPr lang="en-US" dirty="0"/>
              <a:t>Erie Canal Website</a:t>
            </a:r>
          </a:p>
          <a:p>
            <a:pPr marL="139700" indent="0">
              <a:buNone/>
            </a:pPr>
            <a:endParaRPr lang="en-US" sz="800" dirty="0"/>
          </a:p>
          <a:p>
            <a:pPr marL="139700" indent="0">
              <a:buNone/>
            </a:pPr>
            <a:r>
              <a:rPr lang="en-US"/>
              <a:t>Buffalo Architecture and History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NYS Social Studies Framework Connection</a:t>
            </a:r>
            <a:endParaRPr/>
          </a:p>
        </p:txBody>
      </p:sp>
      <p:sp>
        <p:nvSpPr>
          <p:cNvPr id="82" name="Google Shape;82;p16"/>
          <p:cNvSpPr txBox="1">
            <a:spLocks noGrp="1"/>
          </p:cNvSpPr>
          <p:nvPr>
            <p:ph type="body" idx="1"/>
          </p:nvPr>
        </p:nvSpPr>
        <p:spPr>
          <a:xfrm>
            <a:off x="387900" y="135079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4.6 WESTWARD MOVEMENT AND INDUSTRIALIZATION: New York State played an important role in the growth of the United States. During the 1800s, people traveled west looking for opportunities. Economic activities in New York State are varied and have changed over time, with improvements in transportation and technology.  (Standards: 1, 3, 4; Themes: MOV, TCC, GEO, ECO, TECH)</a:t>
            </a: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4.6d Farming, mining, lumbering, and finance are important economic activities associated with New York State.</a:t>
            </a:r>
            <a:endParaRPr sz="1400">
              <a:solidFill>
                <a:srgbClr val="FFFFFF"/>
              </a:solidFill>
              <a:latin typeface="Times New Roman"/>
              <a:ea typeface="Times New Roman"/>
              <a:cs typeface="Times New Roman"/>
              <a:sym typeface="Times New Roman"/>
            </a:endParaRPr>
          </a:p>
          <a:p>
            <a:pPr marL="91440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9144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examine New York State’s key agricultural products during the 1800s and compare these to the key agricultural products of today. </a:t>
            </a:r>
            <a:endParaRPr sz="1400">
              <a:solidFill>
                <a:srgbClr val="FFFFFF"/>
              </a:solidFill>
              <a:latin typeface="Times New Roman"/>
              <a:ea typeface="Times New Roman"/>
              <a:cs typeface="Times New Roman"/>
              <a:sym typeface="Times New Roman"/>
            </a:endParaRPr>
          </a:p>
          <a:p>
            <a:pPr marL="9144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explore which resources were extracted in New York State over time, the location of those resources, and the economic activities associated with those resources.</a:t>
            </a:r>
            <a:endParaRPr sz="1400">
              <a:solidFill>
                <a:srgbClr val="FFFFFF"/>
              </a:solidFill>
              <a:latin typeface="Times New Roman"/>
              <a:ea typeface="Times New Roman"/>
              <a:cs typeface="Times New Roman"/>
              <a:sym typeface="Times New Roman"/>
            </a:endParaRPr>
          </a:p>
          <a:p>
            <a:pPr marL="9144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examine the importance of New York City in the development of banking and finance in New York State and the United States.</a:t>
            </a:r>
            <a:endParaRPr sz="1400">
              <a:solidFill>
                <a:srgbClr val="FFFFFF"/>
              </a:solidFill>
              <a:latin typeface="Times New Roman"/>
              <a:ea typeface="Times New Roman"/>
              <a:cs typeface="Times New Roman"/>
              <a:sym typeface="Times New Roman"/>
            </a:endParaRPr>
          </a:p>
          <a:p>
            <a:pPr marL="9144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Compelling Question</a:t>
            </a:r>
            <a:endParaRPr/>
          </a:p>
        </p:txBody>
      </p:sp>
      <p:sp>
        <p:nvSpPr>
          <p:cNvPr id="88" name="Google Shape;88;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How did the Erie canal Impact Natural Resources and Economic Activities in Lockport, New York?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Staging the  Question</a:t>
            </a:r>
            <a:endParaRPr/>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Participate in a discussion about how the internet and web have changed the way people do business, including kinds of jobs, businesses and terms used now and in the past. Explore what natural resources today might be developed and marketed for economic development that would utilize the Erie Canal.</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#1</a:t>
            </a:r>
            <a:endParaRPr/>
          </a:p>
        </p:txBody>
      </p:sp>
      <p:sp>
        <p:nvSpPr>
          <p:cNvPr id="100" name="Google Shape;100;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What natural resources could be found in the Lockport area, and what was their impact on economic development in New York?</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06" name="Google Shape;106;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Identify key natural resources that could be found in the vicinity of the Erie Canal near Lockport, or could have been easily moved along the Erie Canal in the 19th and early 20</a:t>
            </a:r>
            <a:r>
              <a:rPr lang="en" sz="2400" baseline="30000">
                <a:solidFill>
                  <a:srgbClr val="FFFFFF"/>
                </a:solidFill>
                <a:latin typeface="Roboto Slab"/>
                <a:ea typeface="Roboto Slab"/>
                <a:cs typeface="Roboto Slab"/>
                <a:sym typeface="Roboto Slab"/>
              </a:rPr>
              <a:t>th</a:t>
            </a:r>
            <a:r>
              <a:rPr lang="en" sz="2400">
                <a:solidFill>
                  <a:srgbClr val="FFFFFF"/>
                </a:solidFill>
                <a:latin typeface="Roboto Slab"/>
                <a:ea typeface="Roboto Slab"/>
                <a:cs typeface="Roboto Slab"/>
                <a:sym typeface="Roboto Slab"/>
              </a:rPr>
              <a:t> centuries.</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#2</a:t>
            </a:r>
            <a:endParaRPr/>
          </a:p>
        </p:txBody>
      </p:sp>
      <p:sp>
        <p:nvSpPr>
          <p:cNvPr id="112" name="Google Shape;112;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What were typical occupations in Lockport before and after the Erie Canal was completed?</a:t>
            </a:r>
            <a:endParaRPr sz="2400">
              <a:solidFill>
                <a:srgbClr val="FFFFFF"/>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1324</Words>
  <Application>Microsoft Macintosh PowerPoint</Application>
  <PresentationFormat>On-screen Show (16:9)</PresentationFormat>
  <Paragraphs>145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Roboto Slab</vt:lpstr>
      <vt:lpstr>Roboto</vt:lpstr>
      <vt:lpstr>Times New Roman</vt:lpstr>
      <vt:lpstr>Marina</vt:lpstr>
      <vt:lpstr>Lesson 4: The  Erie Canal in Western New York</vt:lpstr>
      <vt:lpstr>PowerPoint Presentation</vt:lpstr>
      <vt:lpstr>Audience</vt:lpstr>
      <vt:lpstr>NYS Social Studies Framework Connection</vt:lpstr>
      <vt:lpstr>Compelling Question</vt:lpstr>
      <vt:lpstr>Staging the  Question</vt:lpstr>
      <vt:lpstr>Supporting Questions #1</vt:lpstr>
      <vt:lpstr>Objective/Formative Performance Task</vt:lpstr>
      <vt:lpstr>Supporting Questions #2</vt:lpstr>
      <vt:lpstr>Objective/Formative Performance Task</vt:lpstr>
      <vt:lpstr>Supporting Questions #3</vt:lpstr>
      <vt:lpstr>Objective/Formative Performance Task</vt:lpstr>
      <vt:lpstr>Materials</vt:lpstr>
      <vt:lpstr>Procedure</vt:lpstr>
      <vt:lpstr>Primary Source Set #1</vt:lpstr>
      <vt:lpstr>Primary Source Set #1</vt:lpstr>
      <vt:lpstr>Primary Source Set #2</vt:lpstr>
      <vt:lpstr>Primary Source Set #2</vt:lpstr>
      <vt:lpstr>Primary Source Set #2</vt:lpstr>
      <vt:lpstr>Primary Source Set #2</vt:lpstr>
      <vt:lpstr>Primary Source Set #3</vt:lpstr>
      <vt:lpstr>Primary Source Set #3</vt:lpstr>
      <vt:lpstr>Primary Source Set #3</vt:lpstr>
      <vt:lpstr>Primary Source Set #3</vt:lpstr>
      <vt:lpstr>Primary Source Set #3</vt:lpstr>
      <vt:lpstr>PowerPoint Presentation</vt:lpstr>
      <vt:lpstr>Homework</vt:lpstr>
      <vt:lpstr>Taking Informed Action</vt:lpstr>
      <vt:lpstr>Taking Informed Action</vt:lpstr>
      <vt:lpstr>Credits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The  Erie Canal in Western New York</dc:title>
  <cp:lastModifiedBy>Pyszczek, Richard</cp:lastModifiedBy>
  <cp:revision>1</cp:revision>
  <dcterms:modified xsi:type="dcterms:W3CDTF">2021-03-30T15:03:15Z</dcterms:modified>
</cp:coreProperties>
</file>