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5143500" type="screen16x9"/>
  <p:notesSz cx="6858000" cy="9144000"/>
  <p:embeddedFontLst>
    <p:embeddedFont>
      <p:font typeface="Calibri" panose="020F0502020204030204" pitchFamily="34" charset="0"/>
      <p:regular r:id="rId33"/>
      <p:bold r:id="rId34"/>
      <p:italic r:id="rId35"/>
      <p:boldItalic r:id="rId36"/>
    </p:embeddedFont>
    <p:embeddedFont>
      <p:font typeface="Roboto" panose="02000000000000000000" pitchFamily="2" charset="0"/>
      <p:regular r:id="rId37"/>
      <p:bold r:id="rId38"/>
      <p:italic r:id="rId39"/>
      <p:boldItalic r:id="rId40"/>
    </p:embeddedFont>
    <p:embeddedFont>
      <p:font typeface="Roboto Slab" pitchFamily="2" charset="0"/>
      <p:regular r:id="rId41"/>
      <p:bold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718"/>
  </p:normalViewPr>
  <p:slideViewPr>
    <p:cSldViewPr snapToGrid="0">
      <p:cViewPr varScale="1">
        <p:scale>
          <a:sx n="118" d="100"/>
          <a:sy n="118" d="100"/>
        </p:scale>
        <p:origin x="944"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c6f919934_0_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c6f91993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b4892684d0_0_28: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b4892684d0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b4892684d0_0_33: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b4892684d0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b4892684d0_0_38: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b4892684d0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b4892684d0_0_43: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b4892684d0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c6f919934_0_1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c6f91993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c6f919934_0_2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c6f919934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a4b862367c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a4b862367c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cb95855f0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cb95855f0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cb95855f0d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cb95855f0d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a4b862367c_0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a4b862367c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a4b86313ad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a4b86313a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cb95855f0d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cb95855f0d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a4b862367c_0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a4b862367c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a4b862367c_0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a4b862367c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a4b862367c_0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a4b862367c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a4b862367c_0_1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a4b862367c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cb95855f0d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cb95855f0d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c6f919934_0_24: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c6f919934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c6f919934_0_57: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c6f919934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b4892684d0_0_8: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b4892684d0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b4892684d0_0_14: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b4892684d0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c6f919934_0_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c6f91993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a4b862367c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a4b862367c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c6f919934_0_1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c6f91993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a4b862367c_0_7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a4b862367c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a4b862367c_0_59: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a4b862367c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b4892684d0_0_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b4892684d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a4b862367c_0_64: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a4b862367c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a4b862367c_0_54: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a4b862367c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nysl.nysed.gov/mssc/eriecanal/lossingimages/lossing_our-country-v2-opp%20p1180_emigration-western-country_oxen-pulling-wagons.pdf"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cdm16694.contentdm.oclc.org/digital/collection/VVN001/id/768"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tagecoachdays.blogspot.com/2011/10/stagecoach-days-in-western-new-york.html"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hyperlink" Target="https://en.wikipedia.org/wiki/Pedestrianism#/media/File:Walking_wager_1800_primer_illustration.jpg"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www.econedlink.org/resources/transportation-they-say-we-had-a-revolution-part-1/"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hyperlink" Target="https://mlpp.pressbooks.pub/americanenvironmentalhistory/chapter/chapter-6-transportation-revolution/"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eriecanal.org/boats-2.html"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eriecanal.org/images/misc/fares1846.jpg"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hyperlink" Target="https://www.eriecanal.org/boats/AmericanTraveller-1828.jpg"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hdl.loc.gov/loc.rbc/juv.48867"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1680300" y="700150"/>
            <a:ext cx="5783400" cy="2067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Lesson 3: The </a:t>
            </a:r>
            <a:endParaRPr/>
          </a:p>
          <a:p>
            <a:pPr marL="0" lvl="0" indent="0" algn="ctr" rtl="0">
              <a:spcBef>
                <a:spcPts val="0"/>
              </a:spcBef>
              <a:spcAft>
                <a:spcPts val="0"/>
              </a:spcAft>
              <a:buNone/>
            </a:pPr>
            <a:r>
              <a:rPr lang="en"/>
              <a:t>Erie Canal in Western New York</a:t>
            </a:r>
            <a:endParaRPr/>
          </a:p>
        </p:txBody>
      </p:sp>
      <p:sp>
        <p:nvSpPr>
          <p:cNvPr id="64" name="Google Shape;64;p13"/>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September 4, 2020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Supporting Questions #2</a:t>
            </a:r>
            <a:endParaRPr/>
          </a:p>
        </p:txBody>
      </p:sp>
      <p:sp>
        <p:nvSpPr>
          <p:cNvPr id="118" name="Google Shape;118;p22"/>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solidFill>
                  <a:srgbClr val="FFFFFF"/>
                </a:solidFill>
                <a:latin typeface="Roboto Slab"/>
                <a:ea typeface="Roboto Slab"/>
                <a:cs typeface="Roboto Slab"/>
                <a:sym typeface="Roboto Slab"/>
              </a:rPr>
              <a:t>How was the Canal an improvement over previous methods of transportation and communication?</a:t>
            </a:r>
            <a:endParaRPr sz="2400">
              <a:solidFill>
                <a:srgbClr val="FFFFFF"/>
              </a:solidFill>
              <a:latin typeface="Roboto Slab"/>
              <a:ea typeface="Roboto Slab"/>
              <a:cs typeface="Roboto Slab"/>
              <a:sym typeface="Roboto Slab"/>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Objective/Formative Performance Task</a:t>
            </a:r>
            <a:endParaRPr/>
          </a:p>
        </p:txBody>
      </p:sp>
      <p:sp>
        <p:nvSpPr>
          <p:cNvPr id="124" name="Google Shape;124;p23"/>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solidFill>
                  <a:srgbClr val="FFFFFF"/>
                </a:solidFill>
                <a:latin typeface="Roboto Slab"/>
                <a:ea typeface="Roboto Slab"/>
                <a:cs typeface="Roboto Slab"/>
                <a:sym typeface="Roboto Slab"/>
              </a:rPr>
              <a:t>Students will examine price charts/travel times/production capacity before and after the canal to compare movement of people and goods before and after the Erie Canal was built.</a:t>
            </a:r>
            <a:endParaRPr sz="2400">
              <a:solidFill>
                <a:srgbClr val="FFFFFF"/>
              </a:solidFill>
              <a:latin typeface="Roboto Slab"/>
              <a:ea typeface="Roboto Slab"/>
              <a:cs typeface="Roboto Slab"/>
              <a:sym typeface="Roboto Slab"/>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Supporting Questions #3</a:t>
            </a:r>
            <a:endParaRPr/>
          </a:p>
        </p:txBody>
      </p:sp>
      <p:sp>
        <p:nvSpPr>
          <p:cNvPr id="130" name="Google Shape;130;p2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solidFill>
                  <a:srgbClr val="FFFFFF"/>
                </a:solidFill>
                <a:latin typeface="Roboto Slab"/>
                <a:ea typeface="Roboto Slab"/>
                <a:cs typeface="Roboto Slab"/>
                <a:sym typeface="Roboto Slab"/>
              </a:rPr>
              <a:t>How did improvements in transportation and communication affect local communities like Lockport?</a:t>
            </a:r>
            <a:endParaRPr sz="2400">
              <a:solidFill>
                <a:srgbClr val="FFFFFF"/>
              </a:solidFill>
              <a:latin typeface="Roboto Slab"/>
              <a:ea typeface="Roboto Slab"/>
              <a:cs typeface="Roboto Slab"/>
              <a:sym typeface="Roboto Slab"/>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Objective/Formative Performance Task</a:t>
            </a:r>
            <a:endParaRPr/>
          </a:p>
        </p:txBody>
      </p:sp>
      <p:sp>
        <p:nvSpPr>
          <p:cNvPr id="136" name="Google Shape;136;p25"/>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marR="50800" lvl="0" indent="0" algn="l" rtl="0">
              <a:spcBef>
                <a:spcPts val="300"/>
              </a:spcBef>
              <a:spcAft>
                <a:spcPts val="0"/>
              </a:spcAft>
              <a:buNone/>
            </a:pPr>
            <a:r>
              <a:rPr lang="en" sz="2400">
                <a:solidFill>
                  <a:srgbClr val="FFFFFF"/>
                </a:solidFill>
                <a:latin typeface="Roboto Slab"/>
                <a:ea typeface="Roboto Slab"/>
                <a:cs typeface="Roboto Slab"/>
                <a:sym typeface="Roboto Slab"/>
              </a:rPr>
              <a:t>Have students brainstorm what might have been some advantages and disadvantages to communities like Lockport with new improvements in transportation and communication, resulting from the building of the Erie Canal.</a:t>
            </a:r>
            <a:endParaRPr sz="2400">
              <a:solidFill>
                <a:srgbClr val="FFFFFF"/>
              </a:solidFill>
              <a:latin typeface="Roboto Slab"/>
              <a:ea typeface="Roboto Slab"/>
              <a:cs typeface="Roboto Slab"/>
              <a:sym typeface="Roboto Slab"/>
            </a:endParaRPr>
          </a:p>
          <a:p>
            <a:pPr marL="0" lvl="0" indent="0" algn="l" rtl="0">
              <a:spcBef>
                <a:spcPts val="300"/>
              </a:spcBef>
              <a:spcAft>
                <a:spcPts val="1600"/>
              </a:spcAft>
              <a:buNone/>
            </a:pPr>
            <a:endParaRPr sz="2400">
              <a:solidFill>
                <a:srgbClr val="FFFFFF"/>
              </a:solidFill>
              <a:latin typeface="Roboto Slab"/>
              <a:ea typeface="Roboto Slab"/>
              <a:cs typeface="Roboto Slab"/>
              <a:sym typeface="Roboto Slab"/>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6"/>
          <p:cNvSpPr txBox="1">
            <a:spLocks noGrp="1"/>
          </p:cNvSpPr>
          <p:nvPr>
            <p:ph type="title"/>
          </p:nvPr>
        </p:nvSpPr>
        <p:spPr>
          <a:xfrm>
            <a:off x="265500" y="1718250"/>
            <a:ext cx="4045200" cy="170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Materials</a:t>
            </a:r>
            <a:endParaRPr/>
          </a:p>
        </p:txBody>
      </p:sp>
      <p:sp>
        <p:nvSpPr>
          <p:cNvPr id="142" name="Google Shape;142;p26"/>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SzPts val="1800"/>
              <a:buChar char="●"/>
            </a:pPr>
            <a:r>
              <a:rPr lang="en"/>
              <a:t>Census Data </a:t>
            </a:r>
            <a:endParaRPr/>
          </a:p>
          <a:p>
            <a:pPr marL="457200" lvl="0" indent="-342900" algn="l" rtl="0">
              <a:spcBef>
                <a:spcPts val="1600"/>
              </a:spcBef>
              <a:spcAft>
                <a:spcPts val="0"/>
              </a:spcAft>
              <a:buSzPts val="1800"/>
              <a:buChar char="●"/>
            </a:pPr>
            <a:r>
              <a:rPr lang="en"/>
              <a:t>Local Maps</a:t>
            </a:r>
            <a:endParaRPr/>
          </a:p>
          <a:p>
            <a:pPr marL="457200" lvl="0" indent="-342900" algn="l" rtl="0">
              <a:spcBef>
                <a:spcPts val="1600"/>
              </a:spcBef>
              <a:spcAft>
                <a:spcPts val="0"/>
              </a:spcAft>
              <a:buSzPts val="1800"/>
              <a:buChar char="●"/>
            </a:pPr>
            <a:r>
              <a:rPr lang="en"/>
              <a:t>Broadsides (Posters)</a:t>
            </a:r>
            <a:endParaRPr/>
          </a:p>
          <a:p>
            <a:pPr marL="457200" lvl="0" indent="-342900" algn="l" rtl="0">
              <a:spcBef>
                <a:spcPts val="1600"/>
              </a:spcBef>
              <a:spcAft>
                <a:spcPts val="0"/>
              </a:spcAft>
              <a:buSzPts val="1800"/>
              <a:buChar char="●"/>
            </a:pPr>
            <a:r>
              <a:rPr lang="en"/>
              <a:t>Images</a:t>
            </a:r>
            <a:endParaRPr/>
          </a:p>
          <a:p>
            <a:pPr marL="457200" lvl="0" indent="-342900" algn="l" rtl="0">
              <a:spcBef>
                <a:spcPts val="1600"/>
              </a:spcBef>
              <a:spcAft>
                <a:spcPts val="1600"/>
              </a:spcAft>
              <a:buSzPts val="1800"/>
              <a:buChar char="●"/>
            </a:pPr>
            <a:r>
              <a:rPr lang="en"/>
              <a:t>Written Descriptions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7"/>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Procedure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Primary Source Set #1</a:t>
            </a:r>
            <a:endParaRPr/>
          </a:p>
        </p:txBody>
      </p:sp>
      <p:sp>
        <p:nvSpPr>
          <p:cNvPr id="153" name="Google Shape;153;p28"/>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p>
            <a:pPr marL="0" marR="50800" lvl="0" indent="0" algn="l" rtl="0">
              <a:spcBef>
                <a:spcPts val="300"/>
              </a:spcBef>
              <a:spcAft>
                <a:spcPts val="0"/>
              </a:spcAft>
              <a:buNone/>
            </a:pPr>
            <a:r>
              <a:rPr lang="en" sz="2400" b="1">
                <a:solidFill>
                  <a:srgbClr val="FFFFFF"/>
                </a:solidFill>
                <a:latin typeface="Roboto Slab"/>
                <a:ea typeface="Roboto Slab"/>
                <a:cs typeface="Roboto Slab"/>
                <a:sym typeface="Roboto Slab"/>
              </a:rPr>
              <a:t>Source A:</a:t>
            </a:r>
            <a:endParaRPr sz="2400" b="1">
              <a:solidFill>
                <a:srgbClr val="FFFFFF"/>
              </a:solidFill>
              <a:latin typeface="Roboto Slab"/>
              <a:ea typeface="Roboto Slab"/>
              <a:cs typeface="Roboto Slab"/>
              <a:sym typeface="Roboto Slab"/>
            </a:endParaRPr>
          </a:p>
          <a:p>
            <a:pPr marL="0" lvl="0" indent="0" algn="l" rtl="0">
              <a:spcBef>
                <a:spcPts val="300"/>
              </a:spcBef>
              <a:spcAft>
                <a:spcPts val="0"/>
              </a:spcAft>
              <a:buNone/>
            </a:pPr>
            <a:r>
              <a:rPr lang="en" sz="2400">
                <a:solidFill>
                  <a:srgbClr val="FFFFFF"/>
                </a:solidFill>
                <a:latin typeface="Roboto Slab"/>
                <a:ea typeface="Roboto Slab"/>
                <a:cs typeface="Roboto Slab"/>
                <a:sym typeface="Roboto Slab"/>
              </a:rPr>
              <a:t>Emigration to the Western Country </a:t>
            </a:r>
            <a:endParaRPr sz="2400">
              <a:solidFill>
                <a:srgbClr val="FFFFFF"/>
              </a:solidFill>
              <a:latin typeface="Roboto Slab"/>
              <a:ea typeface="Roboto Slab"/>
              <a:cs typeface="Roboto Slab"/>
              <a:sym typeface="Roboto Slab"/>
            </a:endParaRPr>
          </a:p>
          <a:p>
            <a:pPr marL="0" marR="50800" lvl="0" indent="0" algn="l" rtl="0">
              <a:spcBef>
                <a:spcPts val="300"/>
              </a:spcBef>
              <a:spcAft>
                <a:spcPts val="0"/>
              </a:spcAft>
              <a:buNone/>
            </a:pPr>
            <a:endParaRPr sz="2400">
              <a:solidFill>
                <a:srgbClr val="FFFFFF"/>
              </a:solidFill>
              <a:latin typeface="Roboto Slab"/>
              <a:ea typeface="Roboto Slab"/>
              <a:cs typeface="Roboto Slab"/>
              <a:sym typeface="Roboto Slab"/>
            </a:endParaRPr>
          </a:p>
          <a:p>
            <a:pPr marL="0" lvl="0" indent="0" algn="l" rtl="0">
              <a:spcBef>
                <a:spcPts val="300"/>
              </a:spcBef>
              <a:spcAft>
                <a:spcPts val="1600"/>
              </a:spcAft>
              <a:buNone/>
            </a:pPr>
            <a:endParaRPr/>
          </a:p>
        </p:txBody>
      </p:sp>
      <p:sp>
        <p:nvSpPr>
          <p:cNvPr id="154" name="Google Shape;154;p28"/>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p>
            <a:pPr marL="0" marR="50800" lvl="0" indent="0" algn="l" rtl="0">
              <a:spcBef>
                <a:spcPts val="300"/>
              </a:spcBef>
              <a:spcAft>
                <a:spcPts val="0"/>
              </a:spcAft>
              <a:buNone/>
            </a:pPr>
            <a:r>
              <a:rPr lang="en" sz="2400" b="1">
                <a:solidFill>
                  <a:srgbClr val="FFFFFF"/>
                </a:solidFill>
                <a:latin typeface="Roboto Slab"/>
                <a:ea typeface="Roboto Slab"/>
                <a:cs typeface="Roboto Slab"/>
                <a:sym typeface="Roboto Slab"/>
              </a:rPr>
              <a:t>Source A:</a:t>
            </a:r>
            <a:endParaRPr sz="2400" b="1">
              <a:solidFill>
                <a:srgbClr val="FFFFFF"/>
              </a:solidFill>
              <a:latin typeface="Roboto Slab"/>
              <a:ea typeface="Roboto Slab"/>
              <a:cs typeface="Roboto Slab"/>
              <a:sym typeface="Roboto Slab"/>
            </a:endParaRPr>
          </a:p>
          <a:p>
            <a:pPr marL="0" lvl="0" indent="0" algn="l" rtl="0">
              <a:spcBef>
                <a:spcPts val="300"/>
              </a:spcBef>
              <a:spcAft>
                <a:spcPts val="0"/>
              </a:spcAft>
              <a:buNone/>
            </a:pPr>
            <a:r>
              <a:rPr lang="en" sz="2400" u="sng">
                <a:solidFill>
                  <a:srgbClr val="0000FF"/>
                </a:solidFill>
                <a:highlight>
                  <a:srgbClr val="FFFF00"/>
                </a:highlight>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http://www.nysl.nysed.gov/mssc/eriecanal/lossingimages/lossing_our-country-v2-opp%20p1180_emigration-western-country_oxen-pulling-wagons.pdf</a:t>
            </a:r>
            <a:endParaRPr sz="2400" u="sng">
              <a:solidFill>
                <a:srgbClr val="0000FF"/>
              </a:solidFill>
              <a:highlight>
                <a:srgbClr val="FFFF00"/>
              </a:highlight>
              <a:latin typeface="Roboto Slab"/>
              <a:ea typeface="Roboto Slab"/>
              <a:cs typeface="Roboto Slab"/>
              <a:sym typeface="Roboto Slab"/>
            </a:endParaRPr>
          </a:p>
          <a:p>
            <a:pPr marL="50800" marR="50800" lvl="0" indent="0" algn="l" rtl="0">
              <a:spcBef>
                <a:spcPts val="300"/>
              </a:spcBef>
              <a:spcAft>
                <a:spcPts val="0"/>
              </a:spcAft>
              <a:buNone/>
            </a:pPr>
            <a:endParaRPr sz="2400" b="1">
              <a:solidFill>
                <a:srgbClr val="FFFFFF"/>
              </a:solidFill>
              <a:latin typeface="Roboto Slab"/>
              <a:ea typeface="Roboto Slab"/>
              <a:cs typeface="Roboto Slab"/>
              <a:sym typeface="Roboto Slab"/>
            </a:endParaRPr>
          </a:p>
          <a:p>
            <a:pPr marL="0" lvl="0" indent="0" algn="l" rtl="0">
              <a:spcBef>
                <a:spcPts val="300"/>
              </a:spcBef>
              <a:spcAft>
                <a:spcPts val="160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Primary Source Set #1</a:t>
            </a:r>
            <a:endParaRPr/>
          </a:p>
        </p:txBody>
      </p:sp>
      <p:sp>
        <p:nvSpPr>
          <p:cNvPr id="160" name="Google Shape;160;p29"/>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p>
            <a:pPr marL="0" marR="50800" lvl="0" indent="0" algn="l" rtl="0">
              <a:spcBef>
                <a:spcPts val="300"/>
              </a:spcBef>
              <a:spcAft>
                <a:spcPts val="0"/>
              </a:spcAft>
              <a:buNone/>
            </a:pPr>
            <a:r>
              <a:rPr lang="en" sz="2400" b="1">
                <a:solidFill>
                  <a:srgbClr val="FFFFFF"/>
                </a:solidFill>
                <a:latin typeface="Roboto Slab"/>
                <a:ea typeface="Roboto Slab"/>
                <a:cs typeface="Roboto Slab"/>
                <a:sym typeface="Roboto Slab"/>
              </a:rPr>
              <a:t>Source A:</a:t>
            </a:r>
            <a:endParaRPr sz="2400" b="1">
              <a:solidFill>
                <a:srgbClr val="FFFFFF"/>
              </a:solidFill>
              <a:latin typeface="Roboto Slab"/>
              <a:ea typeface="Roboto Slab"/>
              <a:cs typeface="Roboto Slab"/>
              <a:sym typeface="Roboto Slab"/>
            </a:endParaRPr>
          </a:p>
          <a:p>
            <a:pPr marL="0" lvl="0" indent="0" algn="l" rtl="0">
              <a:spcBef>
                <a:spcPts val="300"/>
              </a:spcBef>
              <a:spcAft>
                <a:spcPts val="0"/>
              </a:spcAft>
              <a:buNone/>
            </a:pPr>
            <a:r>
              <a:rPr lang="en" sz="2400">
                <a:solidFill>
                  <a:srgbClr val="FFFFFF"/>
                </a:solidFill>
                <a:latin typeface="Roboto Slab"/>
                <a:ea typeface="Roboto Slab"/>
                <a:cs typeface="Roboto Slab"/>
                <a:sym typeface="Roboto Slab"/>
              </a:rPr>
              <a:t>Descriptions of overland and water travel through New York State from History of Niagara County monograph (page 92):</a:t>
            </a:r>
            <a:endParaRPr sz="2400">
              <a:solidFill>
                <a:srgbClr val="FFFFFF"/>
              </a:solidFill>
              <a:latin typeface="Roboto Slab"/>
              <a:ea typeface="Roboto Slab"/>
              <a:cs typeface="Roboto Slab"/>
              <a:sym typeface="Roboto Slab"/>
            </a:endParaRPr>
          </a:p>
          <a:p>
            <a:pPr marL="0" marR="50800" lvl="0" indent="0" algn="l" rtl="0">
              <a:spcBef>
                <a:spcPts val="300"/>
              </a:spcBef>
              <a:spcAft>
                <a:spcPts val="0"/>
              </a:spcAft>
              <a:buNone/>
            </a:pPr>
            <a:endParaRPr sz="2400">
              <a:solidFill>
                <a:srgbClr val="FFFFFF"/>
              </a:solidFill>
              <a:latin typeface="Roboto Slab"/>
              <a:ea typeface="Roboto Slab"/>
              <a:cs typeface="Roboto Slab"/>
              <a:sym typeface="Roboto Slab"/>
            </a:endParaRPr>
          </a:p>
          <a:p>
            <a:pPr marL="0" lvl="0" indent="0" algn="l" rtl="0">
              <a:spcBef>
                <a:spcPts val="300"/>
              </a:spcBef>
              <a:spcAft>
                <a:spcPts val="1600"/>
              </a:spcAft>
              <a:buNone/>
            </a:pPr>
            <a:endParaRPr/>
          </a:p>
        </p:txBody>
      </p:sp>
      <p:sp>
        <p:nvSpPr>
          <p:cNvPr id="161" name="Google Shape;161;p29"/>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p>
            <a:pPr marL="0" marR="50800" lvl="0" indent="0" algn="l" rtl="0">
              <a:spcBef>
                <a:spcPts val="300"/>
              </a:spcBef>
              <a:spcAft>
                <a:spcPts val="0"/>
              </a:spcAft>
              <a:buNone/>
            </a:pPr>
            <a:r>
              <a:rPr lang="en" sz="2400" b="1">
                <a:solidFill>
                  <a:srgbClr val="FFFFFF"/>
                </a:solidFill>
                <a:latin typeface="Roboto Slab"/>
                <a:ea typeface="Roboto Slab"/>
                <a:cs typeface="Roboto Slab"/>
                <a:sym typeface="Roboto Slab"/>
              </a:rPr>
              <a:t>Source A:</a:t>
            </a:r>
            <a:endParaRPr sz="2400" b="1">
              <a:solidFill>
                <a:srgbClr val="FFFFFF"/>
              </a:solidFill>
              <a:latin typeface="Roboto Slab"/>
              <a:ea typeface="Roboto Slab"/>
              <a:cs typeface="Roboto Slab"/>
              <a:sym typeface="Roboto Slab"/>
            </a:endParaRPr>
          </a:p>
          <a:p>
            <a:pPr marL="0" lvl="0" indent="0" algn="l" rtl="0">
              <a:spcBef>
                <a:spcPts val="300"/>
              </a:spcBef>
              <a:spcAft>
                <a:spcPts val="0"/>
              </a:spcAft>
              <a:buNone/>
            </a:pPr>
            <a:r>
              <a:rPr lang="en" sz="2400" u="sng">
                <a:solidFill>
                  <a:srgbClr val="0000FF"/>
                </a:solidFill>
                <a:highlight>
                  <a:srgbClr val="FFFF00"/>
                </a:highlight>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https://cdm16694.contentdm.oclc.org/digital/collection/VVN001/id/768</a:t>
            </a:r>
            <a:endParaRPr sz="2400" u="sng">
              <a:solidFill>
                <a:srgbClr val="0000FF"/>
              </a:solidFill>
              <a:highlight>
                <a:srgbClr val="FFFF00"/>
              </a:highlight>
              <a:latin typeface="Roboto Slab"/>
              <a:ea typeface="Roboto Slab"/>
              <a:cs typeface="Roboto Slab"/>
              <a:sym typeface="Roboto Slab"/>
            </a:endParaRPr>
          </a:p>
          <a:p>
            <a:pPr marL="50800" marR="50800" lvl="0" indent="0" algn="l" rtl="0">
              <a:spcBef>
                <a:spcPts val="300"/>
              </a:spcBef>
              <a:spcAft>
                <a:spcPts val="0"/>
              </a:spcAft>
              <a:buNone/>
            </a:pPr>
            <a:endParaRPr sz="2400" b="1">
              <a:solidFill>
                <a:srgbClr val="FFFFFF"/>
              </a:solidFill>
              <a:latin typeface="Roboto Slab"/>
              <a:ea typeface="Roboto Slab"/>
              <a:cs typeface="Roboto Slab"/>
              <a:sym typeface="Roboto Slab"/>
            </a:endParaRPr>
          </a:p>
          <a:p>
            <a:pPr marL="0" lvl="0" indent="0" algn="l" rtl="0">
              <a:spcBef>
                <a:spcPts val="300"/>
              </a:spcBef>
              <a:spcAft>
                <a:spcPts val="160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Primary Source Set #1</a:t>
            </a:r>
            <a:endParaRPr/>
          </a:p>
        </p:txBody>
      </p:sp>
      <p:sp>
        <p:nvSpPr>
          <p:cNvPr id="167" name="Google Shape;167;p30"/>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p>
            <a:pPr marL="0" marR="50800" lvl="0" indent="0" algn="l" rtl="0">
              <a:spcBef>
                <a:spcPts val="300"/>
              </a:spcBef>
              <a:spcAft>
                <a:spcPts val="0"/>
              </a:spcAft>
              <a:buNone/>
            </a:pPr>
            <a:r>
              <a:rPr lang="en" sz="2400" b="1">
                <a:solidFill>
                  <a:srgbClr val="FFFFFF"/>
                </a:solidFill>
                <a:latin typeface="Roboto Slab"/>
                <a:ea typeface="Roboto Slab"/>
                <a:cs typeface="Roboto Slab"/>
                <a:sym typeface="Roboto Slab"/>
              </a:rPr>
              <a:t>Source B:</a:t>
            </a:r>
            <a:endParaRPr sz="2400" b="1">
              <a:solidFill>
                <a:srgbClr val="FFFFFF"/>
              </a:solidFill>
              <a:latin typeface="Roboto Slab"/>
              <a:ea typeface="Roboto Slab"/>
              <a:cs typeface="Roboto Slab"/>
              <a:sym typeface="Roboto Slab"/>
            </a:endParaRPr>
          </a:p>
          <a:p>
            <a:pPr marL="0" marR="50800" lvl="0" indent="0" algn="l" rtl="0">
              <a:spcBef>
                <a:spcPts val="300"/>
              </a:spcBef>
              <a:spcAft>
                <a:spcPts val="0"/>
              </a:spcAft>
              <a:buNone/>
            </a:pPr>
            <a:r>
              <a:rPr lang="en" sz="2400">
                <a:solidFill>
                  <a:srgbClr val="FFFFFF"/>
                </a:solidFill>
                <a:latin typeface="Roboto Slab"/>
                <a:ea typeface="Roboto Slab"/>
                <a:cs typeface="Roboto Slab"/>
                <a:sym typeface="Roboto Slab"/>
              </a:rPr>
              <a:t>Letter from 11 year old Jane Taft to her sister Frances Taft Root in 1838</a:t>
            </a:r>
            <a:endParaRPr sz="2400">
              <a:solidFill>
                <a:srgbClr val="FFFFFF"/>
              </a:solidFill>
              <a:latin typeface="Roboto Slab"/>
              <a:ea typeface="Roboto Slab"/>
              <a:cs typeface="Roboto Slab"/>
              <a:sym typeface="Roboto Slab"/>
            </a:endParaRPr>
          </a:p>
          <a:p>
            <a:pPr marL="0" lvl="0" indent="0" algn="l" rtl="0">
              <a:spcBef>
                <a:spcPts val="0"/>
              </a:spcBef>
              <a:spcAft>
                <a:spcPts val="0"/>
              </a:spcAft>
              <a:buNone/>
            </a:pPr>
            <a:r>
              <a:rPr lang="en" sz="2400">
                <a:solidFill>
                  <a:srgbClr val="FFFFFF"/>
                </a:solidFill>
                <a:latin typeface="Roboto Slab"/>
                <a:ea typeface="Roboto Slab"/>
                <a:cs typeface="Roboto Slab"/>
                <a:sym typeface="Roboto Slab"/>
              </a:rPr>
              <a:t>Niagara County Historical Society, Atwater Collection</a:t>
            </a:r>
            <a:endParaRPr sz="2400">
              <a:solidFill>
                <a:srgbClr val="FFFFFF"/>
              </a:solidFill>
              <a:latin typeface="Roboto Slab"/>
              <a:ea typeface="Roboto Slab"/>
              <a:cs typeface="Roboto Slab"/>
              <a:sym typeface="Roboto Slab"/>
            </a:endParaRPr>
          </a:p>
          <a:p>
            <a:pPr marL="0" lvl="0" indent="0" algn="l" rtl="0">
              <a:spcBef>
                <a:spcPts val="0"/>
              </a:spcBef>
              <a:spcAft>
                <a:spcPts val="0"/>
              </a:spcAft>
              <a:buNone/>
            </a:pPr>
            <a:endParaRPr sz="2400">
              <a:solidFill>
                <a:srgbClr val="FFFFFF"/>
              </a:solidFill>
              <a:latin typeface="Roboto Slab"/>
              <a:ea typeface="Roboto Slab"/>
              <a:cs typeface="Roboto Slab"/>
              <a:sym typeface="Roboto Slab"/>
            </a:endParaRPr>
          </a:p>
          <a:p>
            <a:pPr marL="0" marR="50800" lvl="0" indent="0" algn="l" rtl="0">
              <a:spcBef>
                <a:spcPts val="300"/>
              </a:spcBef>
              <a:spcAft>
                <a:spcPts val="0"/>
              </a:spcAft>
              <a:buNone/>
            </a:pPr>
            <a:endParaRPr sz="2400">
              <a:solidFill>
                <a:srgbClr val="FFFFFF"/>
              </a:solidFill>
              <a:latin typeface="Roboto Slab"/>
              <a:ea typeface="Roboto Slab"/>
              <a:cs typeface="Roboto Slab"/>
              <a:sym typeface="Roboto Slab"/>
            </a:endParaRPr>
          </a:p>
          <a:p>
            <a:pPr marL="0" lvl="0" indent="0" algn="l" rtl="0">
              <a:spcBef>
                <a:spcPts val="300"/>
              </a:spcBef>
              <a:spcAft>
                <a:spcPts val="1600"/>
              </a:spcAft>
              <a:buNone/>
            </a:pPr>
            <a:endParaRPr/>
          </a:p>
        </p:txBody>
      </p:sp>
      <p:sp>
        <p:nvSpPr>
          <p:cNvPr id="168" name="Google Shape;168;p30"/>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400" u="sng">
              <a:solidFill>
                <a:srgbClr val="0000FF"/>
              </a:solidFill>
              <a:highlight>
                <a:srgbClr val="FFFF00"/>
              </a:highlight>
              <a:latin typeface="Roboto Slab"/>
              <a:ea typeface="Roboto Slab"/>
              <a:cs typeface="Roboto Slab"/>
              <a:sym typeface="Roboto Slab"/>
            </a:endParaRPr>
          </a:p>
          <a:p>
            <a:pPr marL="50800" marR="50800" lvl="0" indent="0" algn="l" rtl="0">
              <a:spcBef>
                <a:spcPts val="300"/>
              </a:spcBef>
              <a:spcAft>
                <a:spcPts val="0"/>
              </a:spcAft>
              <a:buNone/>
            </a:pPr>
            <a:endParaRPr sz="2400" b="1">
              <a:solidFill>
                <a:srgbClr val="FFFFFF"/>
              </a:solidFill>
              <a:latin typeface="Roboto Slab"/>
              <a:ea typeface="Roboto Slab"/>
              <a:cs typeface="Roboto Slab"/>
              <a:sym typeface="Roboto Slab"/>
            </a:endParaRPr>
          </a:p>
          <a:p>
            <a:pPr marL="0" lvl="0" indent="0" algn="l" rtl="0">
              <a:spcBef>
                <a:spcPts val="300"/>
              </a:spcBef>
              <a:spcAft>
                <a:spcPts val="160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Primary Source Set #1</a:t>
            </a:r>
            <a:endParaRPr/>
          </a:p>
        </p:txBody>
      </p:sp>
      <p:sp>
        <p:nvSpPr>
          <p:cNvPr id="174" name="Google Shape;174;p31"/>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p>
            <a:pPr marL="0" marR="50800" lvl="0" indent="0" algn="l" rtl="0">
              <a:spcBef>
                <a:spcPts val="300"/>
              </a:spcBef>
              <a:spcAft>
                <a:spcPts val="0"/>
              </a:spcAft>
              <a:buNone/>
            </a:pPr>
            <a:r>
              <a:rPr lang="en" sz="2400" b="1">
                <a:solidFill>
                  <a:srgbClr val="FFFFFF"/>
                </a:solidFill>
                <a:latin typeface="Roboto Slab"/>
                <a:ea typeface="Roboto Slab"/>
                <a:cs typeface="Roboto Slab"/>
                <a:sym typeface="Roboto Slab"/>
              </a:rPr>
              <a:t>Source C: </a:t>
            </a:r>
            <a:endParaRPr sz="2400" b="1">
              <a:solidFill>
                <a:srgbClr val="FFFFFF"/>
              </a:solidFill>
              <a:latin typeface="Roboto Slab"/>
              <a:ea typeface="Roboto Slab"/>
              <a:cs typeface="Roboto Slab"/>
              <a:sym typeface="Roboto Slab"/>
            </a:endParaRPr>
          </a:p>
          <a:p>
            <a:pPr marL="0" marR="50800" lvl="0" indent="0" algn="l" rtl="0">
              <a:spcBef>
                <a:spcPts val="300"/>
              </a:spcBef>
              <a:spcAft>
                <a:spcPts val="0"/>
              </a:spcAft>
              <a:buNone/>
            </a:pPr>
            <a:r>
              <a:rPr lang="en" sz="2400" b="1">
                <a:solidFill>
                  <a:srgbClr val="FFFFFF"/>
                </a:solidFill>
                <a:latin typeface="Roboto Slab"/>
                <a:ea typeface="Roboto Slab"/>
                <a:cs typeface="Roboto Slab"/>
                <a:sym typeface="Roboto Slab"/>
              </a:rPr>
              <a:t>Mail Stage From Canandaigua to Lewiston from Rochester Telegraph, Rochester, NY, May 28, 1819,</a:t>
            </a:r>
            <a:r>
              <a:rPr lang="en" sz="2200" b="1">
                <a:solidFill>
                  <a:srgbClr val="FFFFFF"/>
                </a:solidFill>
                <a:latin typeface="Roboto Slab"/>
                <a:ea typeface="Roboto Slab"/>
                <a:cs typeface="Roboto Slab"/>
                <a:sym typeface="Roboto Slab"/>
              </a:rPr>
              <a:t> </a:t>
            </a:r>
            <a:endParaRPr sz="2200" b="1" u="sng">
              <a:solidFill>
                <a:srgbClr val="800080"/>
              </a:solidFill>
              <a:highlight>
                <a:srgbClr val="FFFF00"/>
              </a:highlight>
              <a:latin typeface="Roboto Slab"/>
              <a:ea typeface="Roboto Slab"/>
              <a:cs typeface="Roboto Slab"/>
              <a:sym typeface="Roboto Slab"/>
            </a:endParaRPr>
          </a:p>
          <a:p>
            <a:pPr marL="0" lvl="0" indent="0" algn="l" rtl="0">
              <a:spcBef>
                <a:spcPts val="300"/>
              </a:spcBef>
              <a:spcAft>
                <a:spcPts val="1600"/>
              </a:spcAft>
              <a:buNone/>
            </a:pPr>
            <a:endParaRPr/>
          </a:p>
        </p:txBody>
      </p:sp>
      <p:sp>
        <p:nvSpPr>
          <p:cNvPr id="175" name="Google Shape;175;p31"/>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p>
            <a:pPr marL="0" marR="50800" lvl="0" indent="0" algn="l" rtl="0">
              <a:spcBef>
                <a:spcPts val="300"/>
              </a:spcBef>
              <a:spcAft>
                <a:spcPts val="0"/>
              </a:spcAft>
              <a:buNone/>
            </a:pPr>
            <a:r>
              <a:rPr lang="en" sz="2400" b="1">
                <a:solidFill>
                  <a:srgbClr val="FFFFFF"/>
                </a:solidFill>
                <a:latin typeface="Roboto Slab"/>
                <a:ea typeface="Roboto Slab"/>
                <a:cs typeface="Roboto Slab"/>
                <a:sym typeface="Roboto Slab"/>
              </a:rPr>
              <a:t>Source C:</a:t>
            </a:r>
            <a:endParaRPr sz="2400" b="1">
              <a:solidFill>
                <a:srgbClr val="FFFFFF"/>
              </a:solidFill>
              <a:latin typeface="Roboto Slab"/>
              <a:ea typeface="Roboto Slab"/>
              <a:cs typeface="Roboto Slab"/>
              <a:sym typeface="Roboto Slab"/>
            </a:endParaRPr>
          </a:p>
          <a:p>
            <a:pPr marL="0" marR="50800" lvl="0" indent="0" algn="l" rtl="0">
              <a:spcBef>
                <a:spcPts val="300"/>
              </a:spcBef>
              <a:spcAft>
                <a:spcPts val="0"/>
              </a:spcAft>
              <a:buNone/>
            </a:pPr>
            <a:r>
              <a:rPr lang="en" sz="2400" b="1" u="sng">
                <a:solidFill>
                  <a:srgbClr val="800080"/>
                </a:solidFill>
                <a:highlight>
                  <a:srgbClr val="FFFF00"/>
                </a:highlight>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http://stagecoachdays.blogspot.com/2011/10/stagecoach-days-in-western-new-york.html</a:t>
            </a:r>
            <a:endParaRPr sz="2400" u="sng">
              <a:solidFill>
                <a:srgbClr val="800080"/>
              </a:solidFill>
              <a:highlight>
                <a:srgbClr val="FFFF00"/>
              </a:highlight>
              <a:latin typeface="Roboto Slab"/>
              <a:ea typeface="Roboto Slab"/>
              <a:cs typeface="Roboto Slab"/>
              <a:sym typeface="Roboto Slab"/>
            </a:endParaRPr>
          </a:p>
          <a:p>
            <a:pPr marL="0" lvl="0" indent="0" algn="l" rtl="0">
              <a:spcBef>
                <a:spcPts val="300"/>
              </a:spcBef>
              <a:spcAft>
                <a:spcPts val="16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body" idx="1"/>
          </p:nvPr>
        </p:nvSpPr>
        <p:spPr>
          <a:xfrm>
            <a:off x="319500" y="4233725"/>
            <a:ext cx="7058100" cy="59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Lessons Developed By the Niagara County Historical Society</a:t>
            </a:r>
            <a:endParaRPr/>
          </a:p>
        </p:txBody>
      </p:sp>
      <p:pic>
        <p:nvPicPr>
          <p:cNvPr id="70" name="Google Shape;70;p14"/>
          <p:cNvPicPr preferRelativeResize="0"/>
          <p:nvPr/>
        </p:nvPicPr>
        <p:blipFill>
          <a:blip r:embed="rId3">
            <a:alphaModFix/>
          </a:blip>
          <a:stretch>
            <a:fillRect/>
          </a:stretch>
        </p:blipFill>
        <p:spPr>
          <a:xfrm>
            <a:off x="2671275" y="152400"/>
            <a:ext cx="3801438" cy="39289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Primary Source Set #1</a:t>
            </a:r>
            <a:endParaRPr/>
          </a:p>
        </p:txBody>
      </p:sp>
      <p:sp>
        <p:nvSpPr>
          <p:cNvPr id="181" name="Google Shape;181;p32"/>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p>
            <a:pPr marL="0" marR="50800" lvl="0" indent="0" algn="l" rtl="0">
              <a:spcBef>
                <a:spcPts val="300"/>
              </a:spcBef>
              <a:spcAft>
                <a:spcPts val="0"/>
              </a:spcAft>
              <a:buNone/>
            </a:pPr>
            <a:r>
              <a:rPr lang="en" sz="2400" b="1">
                <a:solidFill>
                  <a:srgbClr val="FFFFFF"/>
                </a:solidFill>
                <a:latin typeface="Roboto Slab"/>
                <a:ea typeface="Roboto Slab"/>
                <a:cs typeface="Roboto Slab"/>
                <a:sym typeface="Roboto Slab"/>
              </a:rPr>
              <a:t>Source D: </a:t>
            </a:r>
            <a:endParaRPr sz="2400" b="1">
              <a:solidFill>
                <a:srgbClr val="FFFFFF"/>
              </a:solidFill>
              <a:latin typeface="Roboto Slab"/>
              <a:ea typeface="Roboto Slab"/>
              <a:cs typeface="Roboto Slab"/>
              <a:sym typeface="Roboto Slab"/>
            </a:endParaRPr>
          </a:p>
          <a:p>
            <a:pPr marL="50800" marR="50800" lvl="0" indent="0" algn="l" rtl="0">
              <a:spcBef>
                <a:spcPts val="300"/>
              </a:spcBef>
              <a:spcAft>
                <a:spcPts val="0"/>
              </a:spcAft>
              <a:buNone/>
            </a:pPr>
            <a:r>
              <a:rPr lang="en" sz="2400">
                <a:latin typeface="Roboto Slab"/>
                <a:ea typeface="Roboto Slab"/>
                <a:cs typeface="Roboto Slab"/>
                <a:sym typeface="Roboto Slab"/>
              </a:rPr>
              <a:t>"Walking Wager" from Peter Piper's Practical Principles of Plain and Perfect Pronunciation, by Anonymous, Philadelphia, 1836</a:t>
            </a:r>
            <a:endParaRPr sz="2400" b="1" u="sng">
              <a:solidFill>
                <a:srgbClr val="800080"/>
              </a:solidFill>
              <a:highlight>
                <a:srgbClr val="FFFF00"/>
              </a:highlight>
              <a:latin typeface="Roboto Slab"/>
              <a:ea typeface="Roboto Slab"/>
              <a:cs typeface="Roboto Slab"/>
              <a:sym typeface="Roboto Slab"/>
            </a:endParaRPr>
          </a:p>
          <a:p>
            <a:pPr marL="0" lvl="0" indent="0" algn="l" rtl="0">
              <a:spcBef>
                <a:spcPts val="300"/>
              </a:spcBef>
              <a:spcAft>
                <a:spcPts val="1600"/>
              </a:spcAft>
              <a:buNone/>
            </a:pPr>
            <a:endParaRPr/>
          </a:p>
        </p:txBody>
      </p:sp>
      <p:sp>
        <p:nvSpPr>
          <p:cNvPr id="182" name="Google Shape;182;p32"/>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p>
            <a:pPr marL="0" marR="50800" lvl="0" indent="0" algn="l" rtl="0">
              <a:spcBef>
                <a:spcPts val="300"/>
              </a:spcBef>
              <a:spcAft>
                <a:spcPts val="0"/>
              </a:spcAft>
              <a:buNone/>
            </a:pPr>
            <a:r>
              <a:rPr lang="en" sz="2400" b="1">
                <a:solidFill>
                  <a:srgbClr val="FFFFFF"/>
                </a:solidFill>
                <a:latin typeface="Roboto Slab"/>
                <a:ea typeface="Roboto Slab"/>
                <a:cs typeface="Roboto Slab"/>
                <a:sym typeface="Roboto Slab"/>
              </a:rPr>
              <a:t>Source D:</a:t>
            </a:r>
            <a:endParaRPr sz="2400">
              <a:solidFill>
                <a:srgbClr val="FFFFFF"/>
              </a:solidFill>
              <a:latin typeface="Roboto Slab"/>
              <a:ea typeface="Roboto Slab"/>
              <a:cs typeface="Roboto Slab"/>
              <a:sym typeface="Roboto Slab"/>
            </a:endParaRPr>
          </a:p>
          <a:p>
            <a:pPr marL="0" marR="50800" lvl="0" indent="0" algn="l" rtl="0">
              <a:spcBef>
                <a:spcPts val="300"/>
              </a:spcBef>
              <a:spcAft>
                <a:spcPts val="0"/>
              </a:spcAft>
              <a:buNone/>
            </a:pPr>
            <a:r>
              <a:rPr lang="en" sz="2400" u="sng">
                <a:solidFill>
                  <a:srgbClr val="800080"/>
                </a:solidFill>
                <a:highlight>
                  <a:srgbClr val="FFFF00"/>
                </a:highlight>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https://en.wikipedia.org/wiki/Pedestrianism#/media/File:Walking_wager_1800_primer_illustration.jpg</a:t>
            </a:r>
            <a:endParaRPr sz="2400" u="sng">
              <a:solidFill>
                <a:srgbClr val="800080"/>
              </a:solidFill>
              <a:highlight>
                <a:srgbClr val="FFFF00"/>
              </a:highlight>
              <a:latin typeface="Roboto Slab"/>
              <a:ea typeface="Roboto Slab"/>
              <a:cs typeface="Roboto Slab"/>
              <a:sym typeface="Roboto Slab"/>
            </a:endParaRPr>
          </a:p>
          <a:p>
            <a:pPr marL="0" lvl="0" indent="0" algn="l" rtl="0">
              <a:spcBef>
                <a:spcPts val="300"/>
              </a:spcBef>
              <a:spcAft>
                <a:spcPts val="160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Primary Source Set #2</a:t>
            </a:r>
            <a:endParaRPr/>
          </a:p>
        </p:txBody>
      </p:sp>
      <p:sp>
        <p:nvSpPr>
          <p:cNvPr id="188" name="Google Shape;188;p33"/>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p>
            <a:pPr marL="0" marR="50800" lvl="0" indent="0" algn="l" rtl="0">
              <a:spcBef>
                <a:spcPts val="300"/>
              </a:spcBef>
              <a:spcAft>
                <a:spcPts val="0"/>
              </a:spcAft>
              <a:buNone/>
            </a:pPr>
            <a:r>
              <a:rPr lang="en" sz="2400" b="1">
                <a:solidFill>
                  <a:srgbClr val="FFFFFF"/>
                </a:solidFill>
                <a:latin typeface="Roboto Slab"/>
                <a:ea typeface="Roboto Slab"/>
                <a:cs typeface="Roboto Slab"/>
                <a:sym typeface="Roboto Slab"/>
              </a:rPr>
              <a:t>Source A:</a:t>
            </a:r>
            <a:r>
              <a:rPr lang="en" sz="2400">
                <a:solidFill>
                  <a:srgbClr val="FFFFFF"/>
                </a:solidFill>
                <a:latin typeface="Roboto Slab"/>
                <a:ea typeface="Roboto Slab"/>
                <a:cs typeface="Roboto Slab"/>
                <a:sym typeface="Roboto Slab"/>
              </a:rPr>
              <a:t> </a:t>
            </a:r>
            <a:endParaRPr sz="2400">
              <a:solidFill>
                <a:srgbClr val="FFFFFF"/>
              </a:solidFill>
              <a:latin typeface="Roboto Slab"/>
              <a:ea typeface="Roboto Slab"/>
              <a:cs typeface="Roboto Slab"/>
              <a:sym typeface="Roboto Slab"/>
            </a:endParaRPr>
          </a:p>
          <a:p>
            <a:pPr marL="0" marR="50800" lvl="0" indent="0" algn="l" rtl="0">
              <a:spcBef>
                <a:spcPts val="300"/>
              </a:spcBef>
              <a:spcAft>
                <a:spcPts val="0"/>
              </a:spcAft>
              <a:buNone/>
            </a:pPr>
            <a:r>
              <a:rPr lang="en" sz="2400">
                <a:solidFill>
                  <a:srgbClr val="FFFFFF"/>
                </a:solidFill>
                <a:latin typeface="Roboto Slab"/>
                <a:ea typeface="Roboto Slab"/>
                <a:cs typeface="Roboto Slab"/>
                <a:sym typeface="Roboto Slab"/>
              </a:rPr>
              <a:t>Comparison of modes of travel (Chart)</a:t>
            </a:r>
            <a:endParaRPr sz="2400">
              <a:solidFill>
                <a:srgbClr val="FFFFFF"/>
              </a:solidFill>
              <a:latin typeface="Roboto Slab"/>
              <a:ea typeface="Roboto Slab"/>
              <a:cs typeface="Roboto Slab"/>
              <a:sym typeface="Roboto Slab"/>
            </a:endParaRPr>
          </a:p>
          <a:p>
            <a:pPr marL="0" marR="50800" lvl="0" indent="0" algn="l" rtl="0">
              <a:spcBef>
                <a:spcPts val="300"/>
              </a:spcBef>
              <a:spcAft>
                <a:spcPts val="0"/>
              </a:spcAft>
              <a:buNone/>
            </a:pPr>
            <a:r>
              <a:rPr lang="en" sz="2400" u="sng">
                <a:solidFill>
                  <a:srgbClr val="0000FF"/>
                </a:solidFill>
                <a:highlight>
                  <a:srgbClr val="FFFF00"/>
                </a:highlight>
                <a:latin typeface="Calibri"/>
                <a:ea typeface="Calibri"/>
                <a:cs typeface="Calibri"/>
                <a:sym typeface="Calibri"/>
                <a:hlinkClick r:id="rId3">
                  <a:extLst>
                    <a:ext uri="{A12FA001-AC4F-418D-AE19-62706E023703}">
                      <ahyp:hlinkClr xmlns:ahyp="http://schemas.microsoft.com/office/drawing/2018/hyperlinkcolor" val="tx"/>
                    </a:ext>
                  </a:extLst>
                </a:hlinkClick>
              </a:rPr>
              <a:t>https://www.econedlink.org/resources/transportation-they-say-we-had-a-revolution-part-1/</a:t>
            </a:r>
            <a:endParaRPr sz="2400" u="sng">
              <a:solidFill>
                <a:srgbClr val="0000FF"/>
              </a:solidFill>
              <a:highlight>
                <a:srgbClr val="FFFF00"/>
              </a:highlight>
              <a:latin typeface="Calibri"/>
              <a:ea typeface="Calibri"/>
              <a:cs typeface="Calibri"/>
              <a:sym typeface="Calibri"/>
            </a:endParaRPr>
          </a:p>
          <a:p>
            <a:pPr marL="0" marR="50800" lvl="0" indent="0" algn="l" rtl="0">
              <a:spcBef>
                <a:spcPts val="300"/>
              </a:spcBef>
              <a:spcAft>
                <a:spcPts val="0"/>
              </a:spcAft>
              <a:buNone/>
            </a:pPr>
            <a:endParaRPr sz="2400">
              <a:solidFill>
                <a:srgbClr val="FFFFFF"/>
              </a:solidFill>
              <a:latin typeface="Roboto Slab"/>
              <a:ea typeface="Roboto Slab"/>
              <a:cs typeface="Roboto Slab"/>
              <a:sym typeface="Roboto Slab"/>
            </a:endParaRPr>
          </a:p>
          <a:p>
            <a:pPr marL="0" lvl="0" indent="0" algn="l" rtl="0">
              <a:spcBef>
                <a:spcPts val="300"/>
              </a:spcBef>
              <a:spcAft>
                <a:spcPts val="1600"/>
              </a:spcAft>
              <a:buNone/>
            </a:pPr>
            <a:endParaRPr/>
          </a:p>
        </p:txBody>
      </p:sp>
      <p:sp>
        <p:nvSpPr>
          <p:cNvPr id="189" name="Google Shape;189;p33"/>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p>
            <a:pPr marL="0" marR="50800" lvl="0" indent="0" algn="l" rtl="0">
              <a:spcBef>
                <a:spcPts val="300"/>
              </a:spcBef>
              <a:spcAft>
                <a:spcPts val="0"/>
              </a:spcAft>
              <a:buNone/>
            </a:pPr>
            <a:r>
              <a:rPr lang="en" sz="2400" b="1">
                <a:solidFill>
                  <a:srgbClr val="FFFFFF"/>
                </a:solidFill>
                <a:latin typeface="Roboto Slab"/>
                <a:ea typeface="Roboto Slab"/>
                <a:cs typeface="Roboto Slab"/>
                <a:sym typeface="Roboto Slab"/>
              </a:rPr>
              <a:t>Source B</a:t>
            </a:r>
            <a:endParaRPr sz="2400" b="1">
              <a:solidFill>
                <a:srgbClr val="FFFFFF"/>
              </a:solidFill>
              <a:latin typeface="Roboto Slab"/>
              <a:ea typeface="Roboto Slab"/>
              <a:cs typeface="Roboto Slab"/>
              <a:sym typeface="Roboto Slab"/>
            </a:endParaRPr>
          </a:p>
          <a:p>
            <a:pPr marL="0" marR="50800" lvl="0" indent="0" algn="l" rtl="0">
              <a:spcBef>
                <a:spcPts val="300"/>
              </a:spcBef>
              <a:spcAft>
                <a:spcPts val="0"/>
              </a:spcAft>
              <a:buNone/>
            </a:pPr>
            <a:r>
              <a:rPr lang="en" sz="2400" b="1">
                <a:solidFill>
                  <a:srgbClr val="FFFFFF"/>
                </a:solidFill>
                <a:latin typeface="Roboto Slab"/>
                <a:ea typeface="Roboto Slab"/>
                <a:cs typeface="Roboto Slab"/>
                <a:sym typeface="Roboto Slab"/>
              </a:rPr>
              <a:t>Students compare travel times/experiences by oxcart, canal, train</a:t>
            </a:r>
            <a:endParaRPr sz="2400" b="1">
              <a:solidFill>
                <a:srgbClr val="FFFFFF"/>
              </a:solidFill>
              <a:latin typeface="Roboto Slab"/>
              <a:ea typeface="Roboto Slab"/>
              <a:cs typeface="Roboto Slab"/>
              <a:sym typeface="Roboto Slab"/>
            </a:endParaRPr>
          </a:p>
          <a:p>
            <a:pPr marL="0" marR="50800" lvl="0" indent="0" algn="l" rtl="0">
              <a:spcBef>
                <a:spcPts val="300"/>
              </a:spcBef>
              <a:spcAft>
                <a:spcPts val="0"/>
              </a:spcAft>
              <a:buNone/>
            </a:pPr>
            <a:r>
              <a:rPr lang="en" sz="1800" u="sng">
                <a:solidFill>
                  <a:srgbClr val="800080"/>
                </a:solidFill>
                <a:highlight>
                  <a:srgbClr val="FFFF00"/>
                </a:highlight>
                <a:latin typeface="Roboto Slab"/>
                <a:ea typeface="Roboto Slab"/>
                <a:cs typeface="Roboto Slab"/>
                <a:sym typeface="Roboto Slab"/>
                <a:hlinkClick r:id="rId4">
                  <a:extLst>
                    <a:ext uri="{A12FA001-AC4F-418D-AE19-62706E023703}">
                      <ahyp:hlinkClr xmlns:ahyp="http://schemas.microsoft.com/office/drawing/2018/hyperlinkcolor" val="tx"/>
                    </a:ext>
                  </a:extLst>
                </a:hlinkClick>
              </a:rPr>
              <a:t>https://mlpp.pressbooks.pub/americanenvironmentalhistory/chapter/chapter-6-transportation-revolution/</a:t>
            </a:r>
            <a:endParaRPr sz="1800" u="sng">
              <a:solidFill>
                <a:srgbClr val="800080"/>
              </a:solidFill>
              <a:highlight>
                <a:srgbClr val="FFFF00"/>
              </a:highlight>
              <a:latin typeface="Roboto Slab"/>
              <a:ea typeface="Roboto Slab"/>
              <a:cs typeface="Roboto Slab"/>
              <a:sym typeface="Roboto Slab"/>
            </a:endParaRPr>
          </a:p>
          <a:p>
            <a:pPr marL="0" marR="50800" lvl="0" indent="0" algn="l" rtl="0">
              <a:spcBef>
                <a:spcPts val="300"/>
              </a:spcBef>
              <a:spcAft>
                <a:spcPts val="0"/>
              </a:spcAft>
              <a:buNone/>
            </a:pPr>
            <a:endParaRPr sz="1800" b="1">
              <a:solidFill>
                <a:srgbClr val="000000"/>
              </a:solidFill>
              <a:latin typeface="Roboto Slab"/>
              <a:ea typeface="Roboto Slab"/>
              <a:cs typeface="Roboto Slab"/>
              <a:sym typeface="Roboto Slab"/>
            </a:endParaRPr>
          </a:p>
          <a:p>
            <a:pPr marL="0" lvl="0" indent="0" algn="l" rtl="0">
              <a:spcBef>
                <a:spcPts val="300"/>
              </a:spcBef>
              <a:spcAft>
                <a:spcPts val="160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Primary Source Set #2</a:t>
            </a:r>
            <a:endParaRPr/>
          </a:p>
        </p:txBody>
      </p:sp>
      <p:sp>
        <p:nvSpPr>
          <p:cNvPr id="195" name="Google Shape;195;p34"/>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p>
            <a:pPr marL="0" marR="50800" lvl="0" indent="0" algn="l" rtl="0">
              <a:spcBef>
                <a:spcPts val="300"/>
              </a:spcBef>
              <a:spcAft>
                <a:spcPts val="0"/>
              </a:spcAft>
              <a:buNone/>
            </a:pPr>
            <a:r>
              <a:rPr lang="en" sz="2400" b="1">
                <a:solidFill>
                  <a:srgbClr val="FFFFFF"/>
                </a:solidFill>
                <a:latin typeface="Roboto Slab"/>
                <a:ea typeface="Roboto Slab"/>
                <a:cs typeface="Roboto Slab"/>
                <a:sym typeface="Roboto Slab"/>
              </a:rPr>
              <a:t>Source C:</a:t>
            </a:r>
            <a:endParaRPr sz="2400" b="1">
              <a:solidFill>
                <a:srgbClr val="FFFFFF"/>
              </a:solidFill>
              <a:latin typeface="Roboto Slab"/>
              <a:ea typeface="Roboto Slab"/>
              <a:cs typeface="Roboto Slab"/>
              <a:sym typeface="Roboto Slab"/>
            </a:endParaRPr>
          </a:p>
          <a:p>
            <a:pPr marL="0" marR="50800" lvl="0" indent="0" algn="l" rtl="0">
              <a:spcBef>
                <a:spcPts val="300"/>
              </a:spcBef>
              <a:spcAft>
                <a:spcPts val="0"/>
              </a:spcAft>
              <a:buNone/>
            </a:pPr>
            <a:r>
              <a:rPr lang="en" sz="2400" b="1">
                <a:solidFill>
                  <a:srgbClr val="FFFFFF"/>
                </a:solidFill>
                <a:latin typeface="Roboto Slab"/>
                <a:ea typeface="Roboto Slab"/>
                <a:cs typeface="Roboto Slab"/>
                <a:sym typeface="Roboto Slab"/>
              </a:rPr>
              <a:t>Comparison of canal boat cargo loads, </a:t>
            </a:r>
            <a:r>
              <a:rPr lang="en" sz="2400" b="1" u="sng">
                <a:solidFill>
                  <a:srgbClr val="800080"/>
                </a:solidFill>
                <a:highlight>
                  <a:srgbClr val="FFFF00"/>
                </a:highlight>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https://www.eriecanal.org/boats-2.html</a:t>
            </a:r>
            <a:endParaRPr sz="2400" b="1" u="sng">
              <a:solidFill>
                <a:srgbClr val="800080"/>
              </a:solidFill>
              <a:highlight>
                <a:srgbClr val="FFFF00"/>
              </a:highlight>
              <a:latin typeface="Roboto Slab"/>
              <a:ea typeface="Roboto Slab"/>
              <a:cs typeface="Roboto Slab"/>
              <a:sym typeface="Roboto Slab"/>
            </a:endParaRPr>
          </a:p>
          <a:p>
            <a:pPr marL="0" lvl="0" indent="0" algn="l" rtl="0">
              <a:spcBef>
                <a:spcPts val="300"/>
              </a:spcBef>
              <a:spcAft>
                <a:spcPts val="1600"/>
              </a:spcAft>
              <a:buNone/>
            </a:pPr>
            <a:endParaRPr/>
          </a:p>
        </p:txBody>
      </p:sp>
      <p:sp>
        <p:nvSpPr>
          <p:cNvPr id="196" name="Google Shape;196;p34"/>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Primary Source Set #3</a:t>
            </a:r>
            <a:endParaRPr/>
          </a:p>
        </p:txBody>
      </p:sp>
      <p:sp>
        <p:nvSpPr>
          <p:cNvPr id="202" name="Google Shape;202;p3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p>
            <a:pPr marL="0" marR="50800" lvl="0" indent="0" algn="l" rtl="0">
              <a:spcBef>
                <a:spcPts val="300"/>
              </a:spcBef>
              <a:spcAft>
                <a:spcPts val="0"/>
              </a:spcAft>
              <a:buNone/>
            </a:pPr>
            <a:r>
              <a:rPr lang="en" sz="2400" b="1">
                <a:solidFill>
                  <a:srgbClr val="FFFFFF"/>
                </a:solidFill>
                <a:latin typeface="Roboto Slab"/>
                <a:ea typeface="Roboto Slab"/>
                <a:cs typeface="Roboto Slab"/>
                <a:sym typeface="Roboto Slab"/>
              </a:rPr>
              <a:t>Source A:</a:t>
            </a:r>
            <a:endParaRPr sz="2400" b="1">
              <a:solidFill>
                <a:srgbClr val="FFFFFF"/>
              </a:solidFill>
              <a:latin typeface="Roboto Slab"/>
              <a:ea typeface="Roboto Slab"/>
              <a:cs typeface="Roboto Slab"/>
              <a:sym typeface="Roboto Slab"/>
            </a:endParaRPr>
          </a:p>
          <a:p>
            <a:pPr marL="0" marR="50800" lvl="0" indent="0" algn="l" rtl="0">
              <a:spcBef>
                <a:spcPts val="300"/>
              </a:spcBef>
              <a:spcAft>
                <a:spcPts val="0"/>
              </a:spcAft>
              <a:buNone/>
            </a:pPr>
            <a:r>
              <a:rPr lang="en" sz="2400" b="1">
                <a:solidFill>
                  <a:srgbClr val="FFFFFF"/>
                </a:solidFill>
                <a:latin typeface="Roboto Slab"/>
                <a:ea typeface="Roboto Slab"/>
                <a:cs typeface="Roboto Slab"/>
                <a:sym typeface="Roboto Slab"/>
              </a:rPr>
              <a:t>"To and from Albany and Buffalo, by the Erie Canal", 1846.</a:t>
            </a:r>
            <a:endParaRPr sz="2400" b="1">
              <a:solidFill>
                <a:srgbClr val="FFFFFF"/>
              </a:solidFill>
              <a:latin typeface="Roboto Slab"/>
              <a:ea typeface="Roboto Slab"/>
              <a:cs typeface="Roboto Slab"/>
              <a:sym typeface="Roboto Slab"/>
            </a:endParaRPr>
          </a:p>
          <a:p>
            <a:pPr marL="0" lvl="0" indent="0" algn="l" rtl="0">
              <a:lnSpc>
                <a:spcPct val="100000"/>
              </a:lnSpc>
              <a:spcBef>
                <a:spcPts val="300"/>
              </a:spcBef>
              <a:spcAft>
                <a:spcPts val="0"/>
              </a:spcAft>
              <a:buNone/>
            </a:pPr>
            <a:r>
              <a:rPr lang="en" sz="2400" b="1" u="sng">
                <a:solidFill>
                  <a:srgbClr val="800080"/>
                </a:solidFill>
                <a:highlight>
                  <a:srgbClr val="FFFF00"/>
                </a:highlight>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https://www.eriecanal.org/images/misc/fares1846.jpg</a:t>
            </a:r>
            <a:endParaRPr sz="2400">
              <a:solidFill>
                <a:srgbClr val="000000"/>
              </a:solidFill>
              <a:highlight>
                <a:srgbClr val="FFFF00"/>
              </a:highlight>
              <a:latin typeface="Roboto Slab"/>
              <a:ea typeface="Roboto Slab"/>
              <a:cs typeface="Roboto Slab"/>
              <a:sym typeface="Roboto Slab"/>
            </a:endParaRPr>
          </a:p>
          <a:p>
            <a:pPr marL="0" lvl="0" indent="0" algn="l" rtl="0">
              <a:spcBef>
                <a:spcPts val="0"/>
              </a:spcBef>
              <a:spcAft>
                <a:spcPts val="1600"/>
              </a:spcAft>
              <a:buNone/>
            </a:pPr>
            <a:endParaRPr/>
          </a:p>
        </p:txBody>
      </p:sp>
      <p:sp>
        <p:nvSpPr>
          <p:cNvPr id="203" name="Google Shape;203;p3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p>
            <a:pPr marL="0" marR="50800" lvl="0" indent="0" algn="l" rtl="0">
              <a:spcBef>
                <a:spcPts val="300"/>
              </a:spcBef>
              <a:spcAft>
                <a:spcPts val="0"/>
              </a:spcAft>
              <a:buNone/>
            </a:pPr>
            <a:r>
              <a:rPr lang="en" sz="2400" b="1">
                <a:solidFill>
                  <a:srgbClr val="FFFFFF"/>
                </a:solidFill>
                <a:latin typeface="Roboto Slab"/>
                <a:ea typeface="Roboto Slab"/>
                <a:cs typeface="Roboto Slab"/>
                <a:sym typeface="Roboto Slab"/>
              </a:rPr>
              <a:t>Source B: </a:t>
            </a:r>
            <a:endParaRPr sz="2400" b="1">
              <a:solidFill>
                <a:srgbClr val="FFFFFF"/>
              </a:solidFill>
              <a:latin typeface="Roboto Slab"/>
              <a:ea typeface="Roboto Slab"/>
              <a:cs typeface="Roboto Slab"/>
              <a:sym typeface="Roboto Slab"/>
            </a:endParaRPr>
          </a:p>
          <a:p>
            <a:pPr marL="0" marR="50800" lvl="0" indent="0" algn="l" rtl="0">
              <a:spcBef>
                <a:spcPts val="300"/>
              </a:spcBef>
              <a:spcAft>
                <a:spcPts val="0"/>
              </a:spcAft>
              <a:buNone/>
            </a:pPr>
            <a:r>
              <a:rPr lang="en" sz="2400" b="1">
                <a:solidFill>
                  <a:srgbClr val="FFFFFF"/>
                </a:solidFill>
                <a:latin typeface="Roboto Slab"/>
                <a:ea typeface="Roboto Slab"/>
                <a:cs typeface="Roboto Slab"/>
                <a:sym typeface="Roboto Slab"/>
              </a:rPr>
              <a:t>Advertisement from “American Traveller,” Boston, May 30, 1828.</a:t>
            </a:r>
            <a:endParaRPr sz="2400" b="1">
              <a:solidFill>
                <a:srgbClr val="FFFFFF"/>
              </a:solidFill>
              <a:latin typeface="Roboto Slab"/>
              <a:ea typeface="Roboto Slab"/>
              <a:cs typeface="Roboto Slab"/>
              <a:sym typeface="Roboto Slab"/>
            </a:endParaRPr>
          </a:p>
          <a:p>
            <a:pPr marL="0" lvl="0" indent="0" algn="l" rtl="0">
              <a:lnSpc>
                <a:spcPct val="100000"/>
              </a:lnSpc>
              <a:spcBef>
                <a:spcPts val="300"/>
              </a:spcBef>
              <a:spcAft>
                <a:spcPts val="0"/>
              </a:spcAft>
              <a:buNone/>
            </a:pPr>
            <a:r>
              <a:rPr lang="en" sz="2400" b="1" u="sng">
                <a:solidFill>
                  <a:srgbClr val="800080"/>
                </a:solidFill>
                <a:highlight>
                  <a:srgbClr val="FFFF00"/>
                </a:highlight>
                <a:latin typeface="Roboto Slab"/>
                <a:ea typeface="Roboto Slab"/>
                <a:cs typeface="Roboto Slab"/>
                <a:sym typeface="Roboto Slab"/>
                <a:hlinkClick r:id="rId4">
                  <a:extLst>
                    <a:ext uri="{A12FA001-AC4F-418D-AE19-62706E023703}">
                      <ahyp:hlinkClr xmlns:ahyp="http://schemas.microsoft.com/office/drawing/2018/hyperlinkcolor" val="tx"/>
                    </a:ext>
                  </a:extLst>
                </a:hlinkClick>
              </a:rPr>
              <a:t>https://www.eriecanal.org/boats/AmericanTraveller-1828.jpg</a:t>
            </a:r>
            <a:endParaRPr sz="2400">
              <a:solidFill>
                <a:srgbClr val="000000"/>
              </a:solidFill>
              <a:highlight>
                <a:srgbClr val="FFFF00"/>
              </a:highlight>
              <a:latin typeface="Roboto Slab"/>
              <a:ea typeface="Roboto Slab"/>
              <a:cs typeface="Roboto Slab"/>
              <a:sym typeface="Roboto Slab"/>
            </a:endParaRPr>
          </a:p>
          <a:p>
            <a:pPr marL="0" lvl="0" indent="0" algn="l" rtl="0">
              <a:spcBef>
                <a:spcPts val="0"/>
              </a:spcBef>
              <a:spcAft>
                <a:spcPts val="160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Primary Source Set #3</a:t>
            </a:r>
            <a:endParaRPr/>
          </a:p>
        </p:txBody>
      </p:sp>
      <p:sp>
        <p:nvSpPr>
          <p:cNvPr id="209" name="Google Shape;209;p36"/>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p>
            <a:pPr marL="0" marR="50800" lvl="0" indent="0" algn="l" rtl="0">
              <a:spcBef>
                <a:spcPts val="300"/>
              </a:spcBef>
              <a:spcAft>
                <a:spcPts val="0"/>
              </a:spcAft>
              <a:buNone/>
            </a:pPr>
            <a:r>
              <a:rPr lang="en" sz="2400" b="1">
                <a:solidFill>
                  <a:srgbClr val="FFFFFF"/>
                </a:solidFill>
                <a:latin typeface="Roboto Slab"/>
                <a:ea typeface="Roboto Slab"/>
                <a:cs typeface="Roboto Slab"/>
                <a:sym typeface="Roboto Slab"/>
              </a:rPr>
              <a:t>Source C:</a:t>
            </a:r>
            <a:endParaRPr sz="2400" b="1">
              <a:solidFill>
                <a:srgbClr val="FFFFFF"/>
              </a:solidFill>
              <a:latin typeface="Roboto Slab"/>
              <a:ea typeface="Roboto Slab"/>
              <a:cs typeface="Roboto Slab"/>
              <a:sym typeface="Roboto Slab"/>
            </a:endParaRPr>
          </a:p>
          <a:p>
            <a:pPr marL="0" lvl="0" indent="0" algn="l" rtl="0">
              <a:spcBef>
                <a:spcPts val="300"/>
              </a:spcBef>
              <a:spcAft>
                <a:spcPts val="0"/>
              </a:spcAft>
              <a:buNone/>
            </a:pPr>
            <a:r>
              <a:rPr lang="en" sz="2100">
                <a:solidFill>
                  <a:srgbClr val="FFFFFF"/>
                </a:solidFill>
                <a:latin typeface="Roboto Slab"/>
                <a:ea typeface="Roboto Slab"/>
                <a:cs typeface="Roboto Slab"/>
                <a:sym typeface="Roboto Slab"/>
              </a:rPr>
              <a:t>Strap Railroad Locomotive</a:t>
            </a:r>
            <a:endParaRPr sz="2100">
              <a:solidFill>
                <a:srgbClr val="FFFFFF"/>
              </a:solidFill>
              <a:latin typeface="Roboto Slab"/>
              <a:ea typeface="Roboto Slab"/>
              <a:cs typeface="Roboto Slab"/>
              <a:sym typeface="Roboto Slab"/>
            </a:endParaRPr>
          </a:p>
          <a:p>
            <a:pPr marL="0" lvl="0" indent="0" algn="l" rtl="0">
              <a:spcBef>
                <a:spcPts val="0"/>
              </a:spcBef>
              <a:spcAft>
                <a:spcPts val="0"/>
              </a:spcAft>
              <a:buNone/>
            </a:pPr>
            <a:r>
              <a:rPr lang="en" sz="2100" i="1">
                <a:solidFill>
                  <a:srgbClr val="FFFFFF"/>
                </a:solidFill>
                <a:latin typeface="Roboto Slab"/>
                <a:ea typeface="Roboto Slab"/>
                <a:cs typeface="Roboto Slab"/>
                <a:sym typeface="Roboto Slab"/>
              </a:rPr>
              <a:t>The Old Lockport and Niagara Falls Strap Railroad</a:t>
            </a:r>
            <a:r>
              <a:rPr lang="en" sz="2100">
                <a:solidFill>
                  <a:srgbClr val="FFFFFF"/>
                </a:solidFill>
                <a:latin typeface="Roboto Slab"/>
                <a:ea typeface="Roboto Slab"/>
                <a:cs typeface="Roboto Slab"/>
                <a:sym typeface="Roboto Slab"/>
              </a:rPr>
              <a:t>, Raymond F. Yates, Published by the Niagara County Historical Society, 1950. Niagara County Historical Society</a:t>
            </a:r>
            <a:endParaRPr sz="2100">
              <a:solidFill>
                <a:srgbClr val="FFFFFF"/>
              </a:solidFill>
              <a:latin typeface="Roboto Slab"/>
              <a:ea typeface="Roboto Slab"/>
              <a:cs typeface="Roboto Slab"/>
              <a:sym typeface="Roboto Slab"/>
            </a:endParaRPr>
          </a:p>
          <a:p>
            <a:pPr marL="0" marR="50800" lvl="0" indent="0" algn="l" rtl="0">
              <a:spcBef>
                <a:spcPts val="300"/>
              </a:spcBef>
              <a:spcAft>
                <a:spcPts val="0"/>
              </a:spcAft>
              <a:buNone/>
            </a:pPr>
            <a:endParaRPr sz="2400" b="1">
              <a:solidFill>
                <a:srgbClr val="FFFFFF"/>
              </a:solidFill>
              <a:latin typeface="Roboto Slab"/>
              <a:ea typeface="Roboto Slab"/>
              <a:cs typeface="Roboto Slab"/>
              <a:sym typeface="Roboto Slab"/>
            </a:endParaRPr>
          </a:p>
          <a:p>
            <a:pPr marL="0" lvl="0" indent="0" algn="l" rtl="0">
              <a:spcBef>
                <a:spcPts val="300"/>
              </a:spcBef>
              <a:spcAft>
                <a:spcPts val="1600"/>
              </a:spcAft>
              <a:buNone/>
            </a:pPr>
            <a:endParaRPr/>
          </a:p>
        </p:txBody>
      </p:sp>
      <p:sp>
        <p:nvSpPr>
          <p:cNvPr id="210" name="Google Shape;210;p36"/>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p>
            <a:pPr marL="0" marR="50800" lvl="0" indent="0" algn="l" rtl="0">
              <a:spcBef>
                <a:spcPts val="300"/>
              </a:spcBef>
              <a:spcAft>
                <a:spcPts val="0"/>
              </a:spcAft>
              <a:buNone/>
            </a:pPr>
            <a:r>
              <a:rPr lang="en" sz="2400" b="1">
                <a:solidFill>
                  <a:srgbClr val="FFFFFF"/>
                </a:solidFill>
                <a:latin typeface="Roboto Slab"/>
                <a:ea typeface="Roboto Slab"/>
                <a:cs typeface="Roboto Slab"/>
                <a:sym typeface="Roboto Slab"/>
              </a:rPr>
              <a:t>Source D: </a:t>
            </a:r>
            <a:endParaRPr sz="2400" b="1">
              <a:solidFill>
                <a:srgbClr val="FFFFFF"/>
              </a:solidFill>
              <a:latin typeface="Roboto Slab"/>
              <a:ea typeface="Roboto Slab"/>
              <a:cs typeface="Roboto Slab"/>
              <a:sym typeface="Roboto Slab"/>
            </a:endParaRPr>
          </a:p>
          <a:p>
            <a:pPr marL="0" marR="50800" lvl="0" indent="0" algn="l" rtl="0">
              <a:spcBef>
                <a:spcPts val="300"/>
              </a:spcBef>
              <a:spcAft>
                <a:spcPts val="0"/>
              </a:spcAft>
              <a:buNone/>
            </a:pPr>
            <a:r>
              <a:rPr lang="en" sz="2400" b="1">
                <a:solidFill>
                  <a:srgbClr val="FFFFFF"/>
                </a:solidFill>
                <a:latin typeface="Roboto Slab"/>
                <a:ea typeface="Roboto Slab"/>
                <a:cs typeface="Roboto Slab"/>
                <a:sym typeface="Roboto Slab"/>
              </a:rPr>
              <a:t>Train Station with telegraph, </a:t>
            </a:r>
            <a:r>
              <a:rPr lang="en" sz="2400" b="1" u="sng">
                <a:solidFill>
                  <a:srgbClr val="800080"/>
                </a:solidFill>
                <a:highlight>
                  <a:srgbClr val="FFFF00"/>
                </a:highlight>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http://hdl.loc.gov/loc.rbc/juv.48867</a:t>
            </a:r>
            <a:endParaRPr sz="2400" b="1" u="sng">
              <a:solidFill>
                <a:srgbClr val="800080"/>
              </a:solidFill>
              <a:highlight>
                <a:srgbClr val="FFFF00"/>
              </a:highlight>
              <a:latin typeface="Roboto Slab"/>
              <a:ea typeface="Roboto Slab"/>
              <a:cs typeface="Roboto Slab"/>
              <a:sym typeface="Roboto Slab"/>
            </a:endParaRPr>
          </a:p>
          <a:p>
            <a:pPr marL="0" lvl="0" indent="0" algn="l" rtl="0">
              <a:spcBef>
                <a:spcPts val="300"/>
              </a:spcBef>
              <a:spcAft>
                <a:spcPts val="160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Primary Source Set #3</a:t>
            </a:r>
            <a:endParaRPr/>
          </a:p>
        </p:txBody>
      </p:sp>
      <p:sp>
        <p:nvSpPr>
          <p:cNvPr id="216" name="Google Shape;216;p37"/>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p>
            <a:pPr marL="0" marR="50800" lvl="0" indent="0" algn="l" rtl="0">
              <a:spcBef>
                <a:spcPts val="300"/>
              </a:spcBef>
              <a:spcAft>
                <a:spcPts val="0"/>
              </a:spcAft>
              <a:buNone/>
            </a:pPr>
            <a:r>
              <a:rPr lang="en" sz="2400" b="1">
                <a:solidFill>
                  <a:srgbClr val="FFFFFF"/>
                </a:solidFill>
                <a:latin typeface="Roboto Slab"/>
                <a:ea typeface="Roboto Slab"/>
                <a:cs typeface="Roboto Slab"/>
                <a:sym typeface="Roboto Slab"/>
              </a:rPr>
              <a:t>Source E:</a:t>
            </a:r>
            <a:endParaRPr sz="2400" b="1">
              <a:solidFill>
                <a:srgbClr val="FFFFFF"/>
              </a:solidFill>
              <a:latin typeface="Roboto Slab"/>
              <a:ea typeface="Roboto Slab"/>
              <a:cs typeface="Roboto Slab"/>
              <a:sym typeface="Roboto Slab"/>
            </a:endParaRPr>
          </a:p>
          <a:p>
            <a:pPr marL="0" lvl="0" indent="0" algn="l" rtl="0">
              <a:spcBef>
                <a:spcPts val="300"/>
              </a:spcBef>
              <a:spcAft>
                <a:spcPts val="0"/>
              </a:spcAft>
              <a:buNone/>
            </a:pPr>
            <a:r>
              <a:rPr lang="en" sz="2000" b="1">
                <a:solidFill>
                  <a:srgbClr val="FFFFFF"/>
                </a:solidFill>
                <a:latin typeface="Roboto Slab"/>
                <a:ea typeface="Roboto Slab"/>
                <a:cs typeface="Roboto Slab"/>
                <a:sym typeface="Roboto Slab"/>
              </a:rPr>
              <a:t>Excerpt from the “Autobiography of Delilah Wisner Merritt (1813-1899), A Town of Newfane Pioneer,” Newfane Historical Society Publication, Star Printing Incorporated, Newfane, NY, 1975</a:t>
            </a:r>
            <a:endParaRPr sz="2000">
              <a:solidFill>
                <a:srgbClr val="FFFFFF"/>
              </a:solidFill>
              <a:latin typeface="Roboto Slab"/>
              <a:ea typeface="Roboto Slab"/>
              <a:cs typeface="Roboto Slab"/>
              <a:sym typeface="Roboto Slab"/>
            </a:endParaRPr>
          </a:p>
          <a:p>
            <a:pPr marL="0" marR="50800" lvl="0" indent="0" algn="l" rtl="0">
              <a:spcBef>
                <a:spcPts val="300"/>
              </a:spcBef>
              <a:spcAft>
                <a:spcPts val="0"/>
              </a:spcAft>
              <a:buNone/>
            </a:pPr>
            <a:endParaRPr sz="2400" b="1">
              <a:solidFill>
                <a:srgbClr val="FFFFFF"/>
              </a:solidFill>
              <a:latin typeface="Roboto Slab"/>
              <a:ea typeface="Roboto Slab"/>
              <a:cs typeface="Roboto Slab"/>
              <a:sym typeface="Roboto Slab"/>
            </a:endParaRPr>
          </a:p>
          <a:p>
            <a:pPr marL="0" lvl="0" indent="0" algn="l" rtl="0">
              <a:spcBef>
                <a:spcPts val="300"/>
              </a:spcBef>
              <a:spcAft>
                <a:spcPts val="1600"/>
              </a:spcAft>
              <a:buNone/>
            </a:pPr>
            <a:endParaRPr/>
          </a:p>
        </p:txBody>
      </p:sp>
      <p:sp>
        <p:nvSpPr>
          <p:cNvPr id="217" name="Google Shape;217;p37"/>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8"/>
          <p:cNvSpPr/>
          <p:nvPr/>
        </p:nvSpPr>
        <p:spPr>
          <a:xfrm>
            <a:off x="340934" y="2199000"/>
            <a:ext cx="1872300" cy="745500"/>
          </a:xfrm>
          <a:prstGeom prst="homePlate">
            <a:avLst>
              <a:gd name="adj" fmla="val 50000"/>
            </a:avLst>
          </a:prstGeom>
          <a:solidFill>
            <a:schemeClr val="dk1"/>
          </a:solidFill>
          <a:ln w="9525" cap="flat" cmpd="sng">
            <a:solidFill>
              <a:schemeClr val="lt1"/>
            </a:solidFill>
            <a:prstDash val="solid"/>
            <a:round/>
            <a:headEnd type="none" w="sm" len="sm"/>
            <a:tailEnd type="none" w="sm" len="sm"/>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223" name="Google Shape;223;p38"/>
          <p:cNvSpPr txBox="1">
            <a:spLocks noGrp="1"/>
          </p:cNvSpPr>
          <p:nvPr>
            <p:ph type="body" idx="4294967295"/>
          </p:nvPr>
        </p:nvSpPr>
        <p:spPr>
          <a:xfrm>
            <a:off x="340923" y="2336550"/>
            <a:ext cx="1455600" cy="4704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a:solidFill>
                  <a:schemeClr val="lt1"/>
                </a:solidFill>
              </a:rPr>
              <a:t>5 mins</a:t>
            </a:r>
            <a:endParaRPr>
              <a:solidFill>
                <a:schemeClr val="lt1"/>
              </a:solidFill>
            </a:endParaRPr>
          </a:p>
        </p:txBody>
      </p:sp>
      <p:grpSp>
        <p:nvGrpSpPr>
          <p:cNvPr id="224" name="Google Shape;224;p38"/>
          <p:cNvGrpSpPr/>
          <p:nvPr/>
        </p:nvGrpSpPr>
        <p:grpSpPr>
          <a:xfrm>
            <a:off x="912820" y="1610215"/>
            <a:ext cx="198900" cy="593656"/>
            <a:chOff x="777447" y="1610215"/>
            <a:chExt cx="198900" cy="593656"/>
          </a:xfrm>
        </p:grpSpPr>
        <p:cxnSp>
          <p:nvCxnSpPr>
            <p:cNvPr id="225" name="Google Shape;225;p38"/>
            <p:cNvCxnSpPr/>
            <p:nvPr/>
          </p:nvCxnSpPr>
          <p:spPr>
            <a:xfrm>
              <a:off x="876909" y="1649171"/>
              <a:ext cx="0" cy="554700"/>
            </a:xfrm>
            <a:prstGeom prst="straightConnector1">
              <a:avLst/>
            </a:prstGeom>
            <a:noFill/>
            <a:ln w="9525" cap="flat" cmpd="sng">
              <a:solidFill>
                <a:schemeClr val="dk2"/>
              </a:solidFill>
              <a:prstDash val="solid"/>
              <a:round/>
              <a:headEnd type="none" w="sm" len="sm"/>
              <a:tailEnd type="none" w="sm" len="sm"/>
            </a:ln>
          </p:spPr>
        </p:cxnSp>
        <p:sp>
          <p:nvSpPr>
            <p:cNvPr id="226" name="Google Shape;226;p38"/>
            <p:cNvSpPr/>
            <p:nvPr/>
          </p:nvSpPr>
          <p:spPr>
            <a:xfrm>
              <a:off x="777447" y="1610215"/>
              <a:ext cx="198900" cy="198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7" name="Google Shape;227;p38"/>
          <p:cNvSpPr txBox="1">
            <a:spLocks noGrp="1"/>
          </p:cNvSpPr>
          <p:nvPr>
            <p:ph type="body" idx="4294967295"/>
          </p:nvPr>
        </p:nvSpPr>
        <p:spPr>
          <a:xfrm>
            <a:off x="318375" y="374700"/>
            <a:ext cx="2242800" cy="90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Examine the Compelling Question and Staging the Question</a:t>
            </a:r>
            <a:endParaRPr sz="1600"/>
          </a:p>
          <a:p>
            <a:pPr marL="0" lvl="0" indent="0" algn="l" rtl="0">
              <a:spcBef>
                <a:spcPts val="1600"/>
              </a:spcBef>
              <a:spcAft>
                <a:spcPts val="1600"/>
              </a:spcAft>
              <a:buNone/>
            </a:pPr>
            <a:endParaRPr sz="1600"/>
          </a:p>
        </p:txBody>
      </p:sp>
      <p:sp>
        <p:nvSpPr>
          <p:cNvPr id="228" name="Google Shape;228;p38"/>
          <p:cNvSpPr/>
          <p:nvPr/>
        </p:nvSpPr>
        <p:spPr>
          <a:xfrm>
            <a:off x="1817054" y="2199000"/>
            <a:ext cx="2051100" cy="745500"/>
          </a:xfrm>
          <a:prstGeom prst="chevron">
            <a:avLst>
              <a:gd name="adj" fmla="val 50000"/>
            </a:avLst>
          </a:prstGeom>
          <a:solidFill>
            <a:schemeClr val="dk1"/>
          </a:solidFill>
          <a:ln w="9525" cap="flat" cmpd="sng">
            <a:solidFill>
              <a:schemeClr val="lt1"/>
            </a:solidFill>
            <a:prstDash val="solid"/>
            <a:round/>
            <a:headEnd type="none" w="sm" len="sm"/>
            <a:tailEnd type="none" w="sm" len="sm"/>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229" name="Google Shape;229;p38"/>
          <p:cNvSpPr txBox="1">
            <a:spLocks noGrp="1"/>
          </p:cNvSpPr>
          <p:nvPr>
            <p:ph type="body" idx="4294967295"/>
          </p:nvPr>
        </p:nvSpPr>
        <p:spPr>
          <a:xfrm>
            <a:off x="2126317" y="2336550"/>
            <a:ext cx="1315500" cy="4704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a:solidFill>
                  <a:schemeClr val="lt1"/>
                </a:solidFill>
              </a:rPr>
              <a:t>10 mins</a:t>
            </a:r>
            <a:endParaRPr>
              <a:solidFill>
                <a:schemeClr val="lt1"/>
              </a:solidFill>
            </a:endParaRPr>
          </a:p>
        </p:txBody>
      </p:sp>
      <p:grpSp>
        <p:nvGrpSpPr>
          <p:cNvPr id="230" name="Google Shape;230;p38"/>
          <p:cNvGrpSpPr/>
          <p:nvPr/>
        </p:nvGrpSpPr>
        <p:grpSpPr>
          <a:xfrm>
            <a:off x="2266282" y="2938958"/>
            <a:ext cx="198900" cy="593656"/>
            <a:chOff x="2223534" y="2938958"/>
            <a:chExt cx="198900" cy="593656"/>
          </a:xfrm>
        </p:grpSpPr>
        <p:cxnSp>
          <p:nvCxnSpPr>
            <p:cNvPr id="231" name="Google Shape;231;p38"/>
            <p:cNvCxnSpPr/>
            <p:nvPr/>
          </p:nvCxnSpPr>
          <p:spPr>
            <a:xfrm rot="10800000">
              <a:off x="2322997" y="2938958"/>
              <a:ext cx="0" cy="554700"/>
            </a:xfrm>
            <a:prstGeom prst="straightConnector1">
              <a:avLst/>
            </a:prstGeom>
            <a:noFill/>
            <a:ln w="9525" cap="flat" cmpd="sng">
              <a:solidFill>
                <a:schemeClr val="dk2"/>
              </a:solidFill>
              <a:prstDash val="solid"/>
              <a:round/>
              <a:headEnd type="none" w="sm" len="sm"/>
              <a:tailEnd type="none" w="sm" len="sm"/>
            </a:ln>
          </p:spPr>
        </p:cxnSp>
        <p:sp>
          <p:nvSpPr>
            <p:cNvPr id="232" name="Google Shape;232;p38"/>
            <p:cNvSpPr/>
            <p:nvPr/>
          </p:nvSpPr>
          <p:spPr>
            <a:xfrm rot="10800000" flipH="1">
              <a:off x="2223534" y="3333714"/>
              <a:ext cx="198900" cy="198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3" name="Google Shape;233;p38"/>
          <p:cNvSpPr txBox="1">
            <a:spLocks noGrp="1"/>
          </p:cNvSpPr>
          <p:nvPr>
            <p:ph type="body" idx="4294967295"/>
          </p:nvPr>
        </p:nvSpPr>
        <p:spPr>
          <a:xfrm>
            <a:off x="1244337" y="3757725"/>
            <a:ext cx="2242800" cy="906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a:t>Examine Supporting Question #1</a:t>
            </a:r>
            <a:endParaRPr sz="1600"/>
          </a:p>
        </p:txBody>
      </p:sp>
      <p:sp>
        <p:nvSpPr>
          <p:cNvPr id="234" name="Google Shape;234;p38"/>
          <p:cNvSpPr/>
          <p:nvPr/>
        </p:nvSpPr>
        <p:spPr>
          <a:xfrm>
            <a:off x="3471973" y="2199000"/>
            <a:ext cx="2051100" cy="745500"/>
          </a:xfrm>
          <a:prstGeom prst="chevron">
            <a:avLst>
              <a:gd name="adj" fmla="val 50000"/>
            </a:avLst>
          </a:prstGeom>
          <a:solidFill>
            <a:schemeClr val="dk1"/>
          </a:solidFill>
          <a:ln w="9525" cap="flat" cmpd="sng">
            <a:solidFill>
              <a:schemeClr val="lt1"/>
            </a:solidFill>
            <a:prstDash val="solid"/>
            <a:round/>
            <a:headEnd type="none" w="sm" len="sm"/>
            <a:tailEnd type="none" w="sm" len="sm"/>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235" name="Google Shape;235;p38"/>
          <p:cNvSpPr txBox="1">
            <a:spLocks noGrp="1"/>
          </p:cNvSpPr>
          <p:nvPr>
            <p:ph type="body" idx="4294967295"/>
          </p:nvPr>
        </p:nvSpPr>
        <p:spPr>
          <a:xfrm>
            <a:off x="3767755" y="2336550"/>
            <a:ext cx="1315500" cy="4704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a:solidFill>
                  <a:schemeClr val="lt1"/>
                </a:solidFill>
              </a:rPr>
              <a:t>10 mins</a:t>
            </a:r>
            <a:endParaRPr>
              <a:solidFill>
                <a:schemeClr val="lt1"/>
              </a:solidFill>
            </a:endParaRPr>
          </a:p>
        </p:txBody>
      </p:sp>
      <p:grpSp>
        <p:nvGrpSpPr>
          <p:cNvPr id="236" name="Google Shape;236;p38"/>
          <p:cNvGrpSpPr/>
          <p:nvPr/>
        </p:nvGrpSpPr>
        <p:grpSpPr>
          <a:xfrm>
            <a:off x="4058732" y="1610215"/>
            <a:ext cx="198900" cy="593656"/>
            <a:chOff x="3918084" y="1610215"/>
            <a:chExt cx="198900" cy="593656"/>
          </a:xfrm>
        </p:grpSpPr>
        <p:cxnSp>
          <p:nvCxnSpPr>
            <p:cNvPr id="237" name="Google Shape;237;p38"/>
            <p:cNvCxnSpPr/>
            <p:nvPr/>
          </p:nvCxnSpPr>
          <p:spPr>
            <a:xfrm>
              <a:off x="4017546" y="1649171"/>
              <a:ext cx="0" cy="554700"/>
            </a:xfrm>
            <a:prstGeom prst="straightConnector1">
              <a:avLst/>
            </a:prstGeom>
            <a:noFill/>
            <a:ln w="9525" cap="flat" cmpd="sng">
              <a:solidFill>
                <a:schemeClr val="dk2"/>
              </a:solidFill>
              <a:prstDash val="solid"/>
              <a:round/>
              <a:headEnd type="none" w="sm" len="sm"/>
              <a:tailEnd type="none" w="sm" len="sm"/>
            </a:ln>
          </p:spPr>
        </p:cxnSp>
        <p:sp>
          <p:nvSpPr>
            <p:cNvPr id="238" name="Google Shape;238;p38"/>
            <p:cNvSpPr/>
            <p:nvPr/>
          </p:nvSpPr>
          <p:spPr>
            <a:xfrm>
              <a:off x="3918084" y="1610215"/>
              <a:ext cx="198900" cy="198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9" name="Google Shape;239;p38"/>
          <p:cNvSpPr txBox="1">
            <a:spLocks noGrp="1"/>
          </p:cNvSpPr>
          <p:nvPr>
            <p:ph type="body" idx="4294967295"/>
          </p:nvPr>
        </p:nvSpPr>
        <p:spPr>
          <a:xfrm>
            <a:off x="3304094" y="374700"/>
            <a:ext cx="2242800" cy="906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a:t>Examine Supporting Question #2</a:t>
            </a:r>
            <a:endParaRPr sz="1600"/>
          </a:p>
        </p:txBody>
      </p:sp>
      <p:sp>
        <p:nvSpPr>
          <p:cNvPr id="240" name="Google Shape;240;p38"/>
          <p:cNvSpPr/>
          <p:nvPr/>
        </p:nvSpPr>
        <p:spPr>
          <a:xfrm>
            <a:off x="5126893" y="2199000"/>
            <a:ext cx="2051100" cy="745500"/>
          </a:xfrm>
          <a:prstGeom prst="chevron">
            <a:avLst>
              <a:gd name="adj" fmla="val 50000"/>
            </a:avLst>
          </a:prstGeom>
          <a:solidFill>
            <a:schemeClr val="dk1"/>
          </a:solidFill>
          <a:ln w="9525" cap="flat" cmpd="sng">
            <a:solidFill>
              <a:schemeClr val="lt1"/>
            </a:solidFill>
            <a:prstDash val="solid"/>
            <a:round/>
            <a:headEnd type="none" w="sm" len="sm"/>
            <a:tailEnd type="none" w="sm" len="sm"/>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241" name="Google Shape;241;p38"/>
          <p:cNvSpPr txBox="1">
            <a:spLocks noGrp="1"/>
          </p:cNvSpPr>
          <p:nvPr>
            <p:ph type="body" idx="4294967295"/>
          </p:nvPr>
        </p:nvSpPr>
        <p:spPr>
          <a:xfrm>
            <a:off x="5416699" y="2336550"/>
            <a:ext cx="1315500" cy="4704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a:solidFill>
                  <a:schemeClr val="lt1"/>
                </a:solidFill>
              </a:rPr>
              <a:t>10 mins</a:t>
            </a:r>
            <a:endParaRPr>
              <a:solidFill>
                <a:schemeClr val="lt1"/>
              </a:solidFill>
            </a:endParaRPr>
          </a:p>
        </p:txBody>
      </p:sp>
      <p:grpSp>
        <p:nvGrpSpPr>
          <p:cNvPr id="242" name="Google Shape;242;p38"/>
          <p:cNvGrpSpPr/>
          <p:nvPr/>
        </p:nvGrpSpPr>
        <p:grpSpPr>
          <a:xfrm>
            <a:off x="5973070" y="2938958"/>
            <a:ext cx="198900" cy="593656"/>
            <a:chOff x="5958946" y="2938958"/>
            <a:chExt cx="198900" cy="593656"/>
          </a:xfrm>
        </p:grpSpPr>
        <p:cxnSp>
          <p:nvCxnSpPr>
            <p:cNvPr id="243" name="Google Shape;243;p38"/>
            <p:cNvCxnSpPr/>
            <p:nvPr/>
          </p:nvCxnSpPr>
          <p:spPr>
            <a:xfrm rot="10800000">
              <a:off x="6058409" y="2938958"/>
              <a:ext cx="0" cy="554700"/>
            </a:xfrm>
            <a:prstGeom prst="straightConnector1">
              <a:avLst/>
            </a:prstGeom>
            <a:noFill/>
            <a:ln w="9525" cap="flat" cmpd="sng">
              <a:solidFill>
                <a:schemeClr val="dk2"/>
              </a:solidFill>
              <a:prstDash val="solid"/>
              <a:round/>
              <a:headEnd type="none" w="sm" len="sm"/>
              <a:tailEnd type="none" w="sm" len="sm"/>
            </a:ln>
          </p:spPr>
        </p:cxnSp>
        <p:sp>
          <p:nvSpPr>
            <p:cNvPr id="244" name="Google Shape;244;p38"/>
            <p:cNvSpPr/>
            <p:nvPr/>
          </p:nvSpPr>
          <p:spPr>
            <a:xfrm rot="10800000" flipH="1">
              <a:off x="5958946" y="3333714"/>
              <a:ext cx="198900" cy="198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5" name="Google Shape;245;p38"/>
          <p:cNvSpPr txBox="1">
            <a:spLocks noGrp="1"/>
          </p:cNvSpPr>
          <p:nvPr>
            <p:ph type="body" idx="4294967295"/>
          </p:nvPr>
        </p:nvSpPr>
        <p:spPr>
          <a:xfrm>
            <a:off x="5126902" y="3757725"/>
            <a:ext cx="2242800" cy="906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a:t>Examine Supporting Question #3</a:t>
            </a:r>
            <a:endParaRPr sz="1600"/>
          </a:p>
        </p:txBody>
      </p:sp>
      <p:sp>
        <p:nvSpPr>
          <p:cNvPr id="246" name="Google Shape;246;p38"/>
          <p:cNvSpPr/>
          <p:nvPr/>
        </p:nvSpPr>
        <p:spPr>
          <a:xfrm>
            <a:off x="6781813" y="2199000"/>
            <a:ext cx="2051100" cy="745500"/>
          </a:xfrm>
          <a:prstGeom prst="chevron">
            <a:avLst>
              <a:gd name="adj" fmla="val 50000"/>
            </a:avLst>
          </a:prstGeom>
          <a:solidFill>
            <a:schemeClr val="dk1"/>
          </a:solidFill>
          <a:ln w="9525" cap="flat" cmpd="sng">
            <a:solidFill>
              <a:schemeClr val="lt1"/>
            </a:solidFill>
            <a:prstDash val="solid"/>
            <a:round/>
            <a:headEnd type="none" w="sm" len="sm"/>
            <a:tailEnd type="none" w="sm" len="sm"/>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247" name="Google Shape;247;p38"/>
          <p:cNvSpPr txBox="1">
            <a:spLocks noGrp="1"/>
          </p:cNvSpPr>
          <p:nvPr>
            <p:ph type="body" idx="4294967295"/>
          </p:nvPr>
        </p:nvSpPr>
        <p:spPr>
          <a:xfrm>
            <a:off x="7111512" y="2336550"/>
            <a:ext cx="1315500" cy="4704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a:solidFill>
                  <a:schemeClr val="lt1"/>
                </a:solidFill>
              </a:rPr>
              <a:t>15 mins</a:t>
            </a:r>
            <a:endParaRPr>
              <a:solidFill>
                <a:schemeClr val="lt1"/>
              </a:solidFill>
            </a:endParaRPr>
          </a:p>
        </p:txBody>
      </p:sp>
      <p:grpSp>
        <p:nvGrpSpPr>
          <p:cNvPr id="248" name="Google Shape;248;p38"/>
          <p:cNvGrpSpPr/>
          <p:nvPr/>
        </p:nvGrpSpPr>
        <p:grpSpPr>
          <a:xfrm>
            <a:off x="7669807" y="1610215"/>
            <a:ext cx="198900" cy="593656"/>
            <a:chOff x="3918084" y="1610215"/>
            <a:chExt cx="198900" cy="593656"/>
          </a:xfrm>
        </p:grpSpPr>
        <p:cxnSp>
          <p:nvCxnSpPr>
            <p:cNvPr id="249" name="Google Shape;249;p38"/>
            <p:cNvCxnSpPr/>
            <p:nvPr/>
          </p:nvCxnSpPr>
          <p:spPr>
            <a:xfrm>
              <a:off x="4017546" y="1649171"/>
              <a:ext cx="0" cy="554700"/>
            </a:xfrm>
            <a:prstGeom prst="straightConnector1">
              <a:avLst/>
            </a:prstGeom>
            <a:noFill/>
            <a:ln w="9525" cap="flat" cmpd="sng">
              <a:solidFill>
                <a:schemeClr val="dk2"/>
              </a:solidFill>
              <a:prstDash val="solid"/>
              <a:round/>
              <a:headEnd type="none" w="sm" len="sm"/>
              <a:tailEnd type="none" w="sm" len="sm"/>
            </a:ln>
          </p:spPr>
        </p:cxnSp>
        <p:sp>
          <p:nvSpPr>
            <p:cNvPr id="250" name="Google Shape;250;p38"/>
            <p:cNvSpPr/>
            <p:nvPr/>
          </p:nvSpPr>
          <p:spPr>
            <a:xfrm>
              <a:off x="3918084" y="1610215"/>
              <a:ext cx="198900" cy="198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1" name="Google Shape;251;p38"/>
          <p:cNvSpPr txBox="1">
            <a:spLocks noGrp="1"/>
          </p:cNvSpPr>
          <p:nvPr>
            <p:ph type="body" idx="4294967295"/>
          </p:nvPr>
        </p:nvSpPr>
        <p:spPr>
          <a:xfrm>
            <a:off x="6685979" y="374700"/>
            <a:ext cx="2242800" cy="906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a:t>Formative Performance Task Review </a:t>
            </a:r>
            <a:endParaRPr sz="16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Homework</a:t>
            </a:r>
            <a:endParaRPr/>
          </a:p>
        </p:txBody>
      </p:sp>
      <p:sp>
        <p:nvSpPr>
          <p:cNvPr id="257" name="Google Shape;257;p39"/>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FFFFFF"/>
                </a:solidFill>
                <a:latin typeface="Roboto Slab"/>
                <a:ea typeface="Roboto Slab"/>
                <a:cs typeface="Roboto Slab"/>
                <a:sym typeface="Roboto Slab"/>
              </a:rPr>
              <a:t>ARGUMENT</a:t>
            </a:r>
            <a:r>
              <a:rPr lang="en" sz="1800">
                <a:solidFill>
                  <a:srgbClr val="FFFFFF"/>
                </a:solidFill>
                <a:latin typeface="Roboto Slab"/>
                <a:ea typeface="Roboto Slab"/>
                <a:cs typeface="Roboto Slab"/>
                <a:sym typeface="Roboto Slab"/>
              </a:rPr>
              <a:t> “The Erie Canal had an enormous influence on the history of Lockport.  It also has an influence on the resurgence of Lockport today.”  Students will use this as a claim and complete a claim evidence chart to prove that the statement is true.  </a:t>
            </a:r>
            <a:endParaRPr sz="1800">
              <a:solidFill>
                <a:srgbClr val="FFFFFF"/>
              </a:solidFill>
              <a:latin typeface="Roboto Slab"/>
              <a:ea typeface="Roboto Slab"/>
              <a:cs typeface="Roboto Slab"/>
              <a:sym typeface="Roboto Slab"/>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
        <p:nvSpPr>
          <p:cNvPr id="258" name="Google Shape;258;p39"/>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800" b="1">
                <a:solidFill>
                  <a:srgbClr val="FFFFFF"/>
                </a:solidFill>
                <a:latin typeface="Roboto Slab"/>
                <a:ea typeface="Roboto Slab"/>
                <a:cs typeface="Roboto Slab"/>
                <a:sym typeface="Roboto Slab"/>
              </a:rPr>
              <a:t>EXTENSION   </a:t>
            </a:r>
            <a:r>
              <a:rPr lang="en" sz="1800">
                <a:solidFill>
                  <a:srgbClr val="FFFFFF"/>
                </a:solidFill>
                <a:latin typeface="Roboto Slab"/>
                <a:ea typeface="Roboto Slab"/>
                <a:cs typeface="Roboto Slab"/>
                <a:sym typeface="Roboto Slab"/>
              </a:rPr>
              <a:t>Students will listen to various Erie Canal narratives.  They will design a marker to honor one of the people from the narratives.  They can make sample marker using art supplies or the computer.  Examples of markers are included in the addendum.  </a:t>
            </a:r>
            <a:endParaRPr sz="1800">
              <a:solidFill>
                <a:srgbClr val="FFFFFF"/>
              </a:solidFill>
              <a:latin typeface="Roboto Slab"/>
              <a:ea typeface="Roboto Slab"/>
              <a:cs typeface="Roboto Slab"/>
              <a:sym typeface="Roboto Slab"/>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Taking Informed Action</a:t>
            </a:r>
            <a:endParaRPr/>
          </a:p>
        </p:txBody>
      </p:sp>
      <p:sp>
        <p:nvSpPr>
          <p:cNvPr id="264" name="Google Shape;264;p40"/>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p>
            <a:pPr marL="0" marR="50800" lvl="0" indent="0" algn="l" rtl="0">
              <a:spcBef>
                <a:spcPts val="300"/>
              </a:spcBef>
              <a:spcAft>
                <a:spcPts val="0"/>
              </a:spcAft>
              <a:buNone/>
            </a:pPr>
            <a:r>
              <a:rPr lang="en" sz="2400" b="1">
                <a:solidFill>
                  <a:srgbClr val="FFFFFF"/>
                </a:solidFill>
                <a:latin typeface="Roboto Slab"/>
                <a:ea typeface="Roboto Slab"/>
                <a:cs typeface="Roboto Slab"/>
                <a:sym typeface="Roboto Slab"/>
              </a:rPr>
              <a:t>UNDERSTAND</a:t>
            </a:r>
            <a:r>
              <a:rPr lang="en" sz="2400">
                <a:solidFill>
                  <a:srgbClr val="FFFFFF"/>
                </a:solidFill>
                <a:latin typeface="Roboto Slab"/>
                <a:ea typeface="Roboto Slab"/>
                <a:cs typeface="Roboto Slab"/>
                <a:sym typeface="Roboto Slab"/>
              </a:rPr>
              <a:t> Students will discuss how people in a community can take informed action and how people can and should be able to make changes within their community.   </a:t>
            </a:r>
            <a:endParaRPr sz="2400">
              <a:solidFill>
                <a:srgbClr val="FFFFFF"/>
              </a:solidFill>
              <a:latin typeface="Roboto Slab"/>
              <a:ea typeface="Roboto Slab"/>
              <a:cs typeface="Roboto Slab"/>
              <a:sym typeface="Roboto Slab"/>
            </a:endParaRPr>
          </a:p>
          <a:p>
            <a:pPr marL="0" lvl="0" indent="0" algn="l" rtl="0">
              <a:spcBef>
                <a:spcPts val="300"/>
              </a:spcBef>
              <a:spcAft>
                <a:spcPts val="0"/>
              </a:spcAft>
              <a:buNone/>
            </a:pPr>
            <a:endParaRPr sz="2400" b="1">
              <a:solidFill>
                <a:srgbClr val="FFFFFF"/>
              </a:solidFill>
              <a:latin typeface="Roboto Slab"/>
              <a:ea typeface="Roboto Slab"/>
              <a:cs typeface="Roboto Slab"/>
              <a:sym typeface="Roboto Slab"/>
            </a:endParaRPr>
          </a:p>
          <a:p>
            <a:pPr marL="0" lvl="0" indent="0" algn="l" rtl="0">
              <a:spcBef>
                <a:spcPts val="3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
        <p:nvSpPr>
          <p:cNvPr id="265" name="Google Shape;265;p40"/>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p>
            <a:pPr marL="0" marR="50800" lvl="0" indent="0" algn="l" rtl="0">
              <a:spcBef>
                <a:spcPts val="300"/>
              </a:spcBef>
              <a:spcAft>
                <a:spcPts val="0"/>
              </a:spcAft>
              <a:buNone/>
            </a:pPr>
            <a:r>
              <a:rPr lang="en" sz="2400" b="1">
                <a:solidFill>
                  <a:srgbClr val="FFFFFF"/>
                </a:solidFill>
                <a:latin typeface="Roboto Slab"/>
                <a:ea typeface="Roboto Slab"/>
                <a:cs typeface="Roboto Slab"/>
                <a:sym typeface="Roboto Slab"/>
              </a:rPr>
              <a:t>ASSESS</a:t>
            </a:r>
            <a:r>
              <a:rPr lang="en" sz="2400">
                <a:solidFill>
                  <a:srgbClr val="FFFFFF"/>
                </a:solidFill>
                <a:latin typeface="Roboto Slab"/>
                <a:ea typeface="Roboto Slab"/>
                <a:cs typeface="Roboto Slab"/>
                <a:sym typeface="Roboto Slab"/>
              </a:rPr>
              <a:t> Students will view the completed markers.  They will vote on which marker is the best.    </a:t>
            </a:r>
            <a:endParaRPr sz="2400">
              <a:solidFill>
                <a:srgbClr val="FFFFFF"/>
              </a:solidFill>
              <a:latin typeface="Roboto Slab"/>
              <a:ea typeface="Roboto Slab"/>
              <a:cs typeface="Roboto Slab"/>
              <a:sym typeface="Roboto Slab"/>
            </a:endParaRPr>
          </a:p>
          <a:p>
            <a:pPr marL="0" lvl="0" indent="0" algn="l" rtl="0">
              <a:spcBef>
                <a:spcPts val="300"/>
              </a:spcBef>
              <a:spcAft>
                <a:spcPts val="0"/>
              </a:spcAft>
              <a:buNone/>
            </a:pPr>
            <a:endParaRPr sz="2400" b="1">
              <a:solidFill>
                <a:srgbClr val="FFFFFF"/>
              </a:solidFill>
              <a:latin typeface="Roboto Slab"/>
              <a:ea typeface="Roboto Slab"/>
              <a:cs typeface="Roboto Slab"/>
              <a:sym typeface="Roboto Slab"/>
            </a:endParaRPr>
          </a:p>
          <a:p>
            <a:pPr marL="0" lvl="0" indent="0" algn="l" rtl="0">
              <a:spcBef>
                <a:spcPts val="300"/>
              </a:spcBef>
              <a:spcAft>
                <a:spcPts val="160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Taking Informed Action</a:t>
            </a:r>
            <a:endParaRPr/>
          </a:p>
        </p:txBody>
      </p:sp>
      <p:sp>
        <p:nvSpPr>
          <p:cNvPr id="271" name="Google Shape;271;p41"/>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FFFFFF"/>
                </a:solidFill>
                <a:latin typeface="Roboto Slab"/>
                <a:ea typeface="Roboto Slab"/>
                <a:cs typeface="Roboto Slab"/>
                <a:sym typeface="Roboto Slab"/>
              </a:rPr>
              <a:t>ACT</a:t>
            </a:r>
            <a:r>
              <a:rPr lang="en" sz="2400">
                <a:solidFill>
                  <a:srgbClr val="FFFFFF"/>
                </a:solidFill>
                <a:latin typeface="Roboto Slab"/>
                <a:ea typeface="Roboto Slab"/>
                <a:cs typeface="Roboto Slab"/>
                <a:sym typeface="Roboto Slab"/>
              </a:rPr>
              <a:t> Students will send letters to area representatives with news of their marker contest and information that they learned within the class.    </a:t>
            </a:r>
            <a:endParaRPr sz="2400">
              <a:solidFill>
                <a:srgbClr val="FFFFFF"/>
              </a:solidFill>
              <a:latin typeface="Roboto Slab"/>
              <a:ea typeface="Roboto Slab"/>
              <a:cs typeface="Roboto Slab"/>
              <a:sym typeface="Roboto Slab"/>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
        <p:nvSpPr>
          <p:cNvPr id="272" name="Google Shape;272;p41"/>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265500" y="1718250"/>
            <a:ext cx="4045200" cy="170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Audience</a:t>
            </a:r>
            <a:endParaRPr/>
          </a:p>
        </p:txBody>
      </p:sp>
      <p:sp>
        <p:nvSpPr>
          <p:cNvPr id="76" name="Google Shape;76;p15"/>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SzPts val="1800"/>
              <a:buChar char="●"/>
            </a:pPr>
            <a:r>
              <a:rPr lang="en"/>
              <a:t>4th Grade</a:t>
            </a:r>
            <a:endParaRPr/>
          </a:p>
          <a:p>
            <a:pPr marL="457200" lvl="0" indent="-342900" algn="l" rtl="0">
              <a:spcBef>
                <a:spcPts val="1600"/>
              </a:spcBef>
              <a:spcAft>
                <a:spcPts val="0"/>
              </a:spcAft>
              <a:buSzPts val="1800"/>
              <a:buChar char="●"/>
            </a:pPr>
            <a:r>
              <a:rPr lang="en"/>
              <a:t>Social Studies</a:t>
            </a:r>
            <a:endParaRPr/>
          </a:p>
          <a:p>
            <a:pPr marL="457200" lvl="0" indent="-342900" algn="l" rtl="0">
              <a:spcBef>
                <a:spcPts val="1600"/>
              </a:spcBef>
              <a:spcAft>
                <a:spcPts val="1600"/>
              </a:spcAft>
              <a:buSzPts val="1800"/>
              <a:buChar char="●"/>
            </a:pPr>
            <a:r>
              <a:rPr lang="en"/>
              <a:t>NYS &amp; Local History</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Credits and Resources</a:t>
            </a:r>
            <a:endParaRPr/>
          </a:p>
        </p:txBody>
      </p:sp>
      <p:sp>
        <p:nvSpPr>
          <p:cNvPr id="278" name="Google Shape;278;p42"/>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Special Thanks to:</a:t>
            </a:r>
            <a:endParaRPr dirty="0"/>
          </a:p>
          <a:p>
            <a:pPr marL="0" lvl="0" indent="0" algn="l" rtl="0">
              <a:spcBef>
                <a:spcPts val="1600"/>
              </a:spcBef>
              <a:spcAft>
                <a:spcPts val="0"/>
              </a:spcAft>
              <a:buNone/>
            </a:pPr>
            <a:r>
              <a:rPr lang="en" dirty="0"/>
              <a:t>Ann Marie </a:t>
            </a:r>
            <a:r>
              <a:rPr lang="en" dirty="0" err="1"/>
              <a:t>Linnaberry</a:t>
            </a:r>
            <a:r>
              <a:rPr lang="en" dirty="0"/>
              <a:t>: Niagara County Historical Center</a:t>
            </a:r>
            <a:endParaRPr dirty="0"/>
          </a:p>
          <a:p>
            <a:pPr marL="0" lvl="0" indent="0" algn="l" rtl="0">
              <a:spcBef>
                <a:spcPts val="1600"/>
              </a:spcBef>
              <a:spcAft>
                <a:spcPts val="0"/>
              </a:spcAft>
              <a:buNone/>
            </a:pPr>
            <a:r>
              <a:rPr lang="en" dirty="0"/>
              <a:t>Heidi </a:t>
            </a:r>
            <a:r>
              <a:rPr lang="en" dirty="0" err="1"/>
              <a:t>Ziemer</a:t>
            </a:r>
            <a:r>
              <a:rPr lang="en" dirty="0"/>
              <a:t>: Western New York Library Resources Council</a:t>
            </a:r>
            <a:endParaRPr dirty="0"/>
          </a:p>
          <a:p>
            <a:pPr marL="0" lvl="0" indent="0" algn="l" rtl="0">
              <a:spcBef>
                <a:spcPts val="1600"/>
              </a:spcBef>
              <a:spcAft>
                <a:spcPts val="1600"/>
              </a:spcAft>
              <a:buNone/>
            </a:pPr>
            <a:r>
              <a:rPr lang="en" dirty="0"/>
              <a:t>Rich </a:t>
            </a:r>
            <a:r>
              <a:rPr lang="en" dirty="0" err="1"/>
              <a:t>Pyszczek</a:t>
            </a:r>
            <a:r>
              <a:rPr lang="en" dirty="0"/>
              <a:t>: Buffalo Public Schools</a:t>
            </a:r>
            <a:endParaRPr dirty="0"/>
          </a:p>
        </p:txBody>
      </p:sp>
      <p:sp>
        <p:nvSpPr>
          <p:cNvPr id="279" name="Google Shape;279;p42"/>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p>
            <a:pPr marL="0" lvl="0" indent="0">
              <a:lnSpc>
                <a:spcPct val="100000"/>
              </a:lnSpc>
              <a:buNone/>
            </a:pPr>
            <a:r>
              <a:rPr lang="en-US" dirty="0"/>
              <a:t>Resources:</a:t>
            </a:r>
          </a:p>
          <a:p>
            <a:pPr marL="0" lvl="0" indent="0">
              <a:lnSpc>
                <a:spcPct val="100000"/>
              </a:lnSpc>
              <a:buNone/>
            </a:pPr>
            <a:endParaRPr lang="en-US" sz="800" dirty="0"/>
          </a:p>
          <a:p>
            <a:pPr marL="139700" indent="0">
              <a:buNone/>
            </a:pPr>
            <a:r>
              <a:rPr lang="en-US" dirty="0"/>
              <a:t>Niagara County Historical Center</a:t>
            </a:r>
          </a:p>
          <a:p>
            <a:pPr marL="139700" indent="0">
              <a:buNone/>
            </a:pPr>
            <a:endParaRPr lang="en-US" sz="800" dirty="0"/>
          </a:p>
          <a:p>
            <a:pPr marL="139700" indent="0">
              <a:buNone/>
            </a:pPr>
            <a:r>
              <a:rPr lang="en-US" dirty="0"/>
              <a:t>Library of Congress </a:t>
            </a:r>
          </a:p>
          <a:p>
            <a:pPr marL="139700" indent="0">
              <a:buNone/>
            </a:pPr>
            <a:endParaRPr lang="en-US" sz="800" dirty="0"/>
          </a:p>
          <a:p>
            <a:pPr marL="139700" indent="0">
              <a:buNone/>
            </a:pPr>
            <a:r>
              <a:rPr lang="en-US" dirty="0"/>
              <a:t>New York State Library</a:t>
            </a:r>
          </a:p>
          <a:p>
            <a:pPr marL="139700" indent="0">
              <a:buNone/>
            </a:pPr>
            <a:endParaRPr lang="en-US" sz="800" dirty="0"/>
          </a:p>
          <a:p>
            <a:pPr marL="139700" indent="0">
              <a:buNone/>
            </a:pPr>
            <a:r>
              <a:rPr lang="en-US" dirty="0"/>
              <a:t>New York State Archives</a:t>
            </a:r>
          </a:p>
          <a:p>
            <a:pPr marL="139700" indent="0">
              <a:buNone/>
            </a:pPr>
            <a:endParaRPr lang="en-US" sz="800" dirty="0"/>
          </a:p>
          <a:p>
            <a:pPr marL="139700" indent="0">
              <a:buNone/>
            </a:pPr>
            <a:r>
              <a:rPr lang="en-US" dirty="0"/>
              <a:t>New York Heritage</a:t>
            </a:r>
          </a:p>
          <a:p>
            <a:pPr marL="139700" indent="0">
              <a:buNone/>
            </a:pPr>
            <a:endParaRPr lang="en-US" sz="800" dirty="0"/>
          </a:p>
          <a:p>
            <a:pPr marL="139700" indent="0">
              <a:buNone/>
            </a:pPr>
            <a:r>
              <a:rPr lang="en-US" dirty="0"/>
              <a:t>Erie Canal Website</a:t>
            </a:r>
          </a:p>
          <a:p>
            <a:pPr marL="139700" indent="0">
              <a:buNone/>
            </a:pPr>
            <a:endParaRPr lang="en-US" sz="800" dirty="0"/>
          </a:p>
          <a:p>
            <a:pPr marL="139700" indent="0">
              <a:buNone/>
            </a:pPr>
            <a:r>
              <a:rPr lang="en-US"/>
              <a:t>Buffalo Architecture and History</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NYS Social Studies Framework Connection</a:t>
            </a:r>
            <a:endParaRPr/>
          </a:p>
        </p:txBody>
      </p:sp>
      <p:sp>
        <p:nvSpPr>
          <p:cNvPr id="82" name="Google Shape;82;p16"/>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solidFill>
                  <a:srgbClr val="FFFFFF"/>
                </a:solidFill>
                <a:latin typeface="Times New Roman"/>
                <a:ea typeface="Times New Roman"/>
                <a:cs typeface="Times New Roman"/>
                <a:sym typeface="Times New Roman"/>
              </a:rPr>
              <a:t>4.1 GEOGRAPHY OF NEW YORK STATE: New York State has a diverse geography. Various maps can be used to represent and examine the geography of New York State. </a:t>
            </a:r>
            <a:endParaRPr sz="1400" b="1">
              <a:solidFill>
                <a:srgbClr val="FFFFFF"/>
              </a:solidFill>
              <a:latin typeface="Times New Roman"/>
              <a:ea typeface="Times New Roman"/>
              <a:cs typeface="Times New Roman"/>
              <a:sym typeface="Times New Roman"/>
            </a:endParaRPr>
          </a:p>
          <a:p>
            <a:pPr marL="0" lvl="0" indent="0" algn="l" rtl="0">
              <a:spcBef>
                <a:spcPts val="0"/>
              </a:spcBef>
              <a:spcAft>
                <a:spcPts val="0"/>
              </a:spcAft>
              <a:buNone/>
            </a:pPr>
            <a:r>
              <a:rPr lang="en" sz="1400" b="1">
                <a:solidFill>
                  <a:srgbClr val="FFFFFF"/>
                </a:solidFill>
                <a:latin typeface="Times New Roman"/>
                <a:ea typeface="Times New Roman"/>
                <a:cs typeface="Times New Roman"/>
                <a:sym typeface="Times New Roman"/>
              </a:rPr>
              <a:t>(Standard: 3; Theme: GEO)</a:t>
            </a:r>
            <a:endParaRPr sz="1400" b="1">
              <a:solidFill>
                <a:srgbClr val="FFFFFF"/>
              </a:solidFill>
              <a:latin typeface="Times New Roman"/>
              <a:ea typeface="Times New Roman"/>
              <a:cs typeface="Times New Roman"/>
              <a:sym typeface="Times New Roman"/>
            </a:endParaRPr>
          </a:p>
          <a:p>
            <a:pPr marL="457200" lvl="0" indent="0" algn="l" rtl="0">
              <a:spcBef>
                <a:spcPts val="0"/>
              </a:spcBef>
              <a:spcAft>
                <a:spcPts val="0"/>
              </a:spcAft>
              <a:buNone/>
            </a:pPr>
            <a:r>
              <a:rPr lang="en" sz="1400">
                <a:solidFill>
                  <a:srgbClr val="FFFFFF"/>
                </a:solidFill>
                <a:latin typeface="Times New Roman"/>
                <a:ea typeface="Times New Roman"/>
                <a:cs typeface="Times New Roman"/>
                <a:sym typeface="Times New Roman"/>
              </a:rPr>
              <a:t> </a:t>
            </a:r>
            <a:endParaRPr sz="1400">
              <a:solidFill>
                <a:srgbClr val="FFFFFF"/>
              </a:solidFill>
              <a:latin typeface="Times New Roman"/>
              <a:ea typeface="Times New Roman"/>
              <a:cs typeface="Times New Roman"/>
              <a:sym typeface="Times New Roman"/>
            </a:endParaRPr>
          </a:p>
          <a:p>
            <a:pPr marL="228600" lvl="0" indent="0" algn="l" rtl="0">
              <a:spcBef>
                <a:spcPts val="0"/>
              </a:spcBef>
              <a:spcAft>
                <a:spcPts val="0"/>
              </a:spcAft>
              <a:buNone/>
            </a:pPr>
            <a:r>
              <a:rPr lang="en" sz="1400">
                <a:solidFill>
                  <a:srgbClr val="FFFFFF"/>
                </a:solidFill>
                <a:latin typeface="Times New Roman"/>
                <a:ea typeface="Times New Roman"/>
                <a:cs typeface="Times New Roman"/>
                <a:sym typeface="Times New Roman"/>
              </a:rPr>
              <a:t>4.1a Physical and thematic maps can be used to explore New York State’s diverse geography.</a:t>
            </a:r>
            <a:endParaRPr sz="1400">
              <a:solidFill>
                <a:srgbClr val="FFFFFF"/>
              </a:solidFill>
              <a:latin typeface="Times New Roman"/>
              <a:ea typeface="Times New Roman"/>
              <a:cs typeface="Times New Roman"/>
              <a:sym typeface="Times New Roman"/>
            </a:endParaRPr>
          </a:p>
          <a:p>
            <a:pPr marL="228600" lvl="0" indent="0" algn="l" rtl="0">
              <a:spcBef>
                <a:spcPts val="0"/>
              </a:spcBef>
              <a:spcAft>
                <a:spcPts val="0"/>
              </a:spcAft>
              <a:buNone/>
            </a:pPr>
            <a:r>
              <a:rPr lang="en" sz="1400">
                <a:solidFill>
                  <a:srgbClr val="FFFFFF"/>
                </a:solidFill>
                <a:latin typeface="Times New Roman"/>
                <a:ea typeface="Times New Roman"/>
                <a:cs typeface="Times New Roman"/>
                <a:sym typeface="Times New Roman"/>
              </a:rPr>
              <a:t> </a:t>
            </a:r>
            <a:endParaRPr sz="1400">
              <a:solidFill>
                <a:srgbClr val="FFFFFF"/>
              </a:solidFill>
              <a:latin typeface="Times New Roman"/>
              <a:ea typeface="Times New Roman"/>
              <a:cs typeface="Times New Roman"/>
              <a:sym typeface="Times New Roman"/>
            </a:endParaRPr>
          </a:p>
          <a:p>
            <a:pPr marL="457200" lvl="0" indent="-317500" algn="l" rtl="0">
              <a:spcBef>
                <a:spcPts val="0"/>
              </a:spcBef>
              <a:spcAft>
                <a:spcPts val="0"/>
              </a:spcAft>
              <a:buClr>
                <a:srgbClr val="FFFFFF"/>
              </a:buClr>
              <a:buSzPts val="1400"/>
              <a:buFont typeface="Times New Roman"/>
              <a:buChar char="❖"/>
            </a:pPr>
            <a:r>
              <a:rPr lang="en" sz="1400">
                <a:solidFill>
                  <a:srgbClr val="FFFFFF"/>
                </a:solidFill>
                <a:latin typeface="Times New Roman"/>
                <a:ea typeface="Times New Roman"/>
                <a:cs typeface="Times New Roman"/>
                <a:sym typeface="Times New Roman"/>
              </a:rPr>
              <a:t>Students will be able to identify and map New York State’s major physical features, including mountains, plateaus, rivers, lakes, and large bodies of water, such as the Atlantic Ocean and Long Island Sound.</a:t>
            </a:r>
            <a:endParaRPr sz="1400">
              <a:solidFill>
                <a:srgbClr val="FFFFFF"/>
              </a:solidFill>
              <a:latin typeface="Times New Roman"/>
              <a:ea typeface="Times New Roman"/>
              <a:cs typeface="Times New Roman"/>
              <a:sym typeface="Times New Roman"/>
            </a:endParaRPr>
          </a:p>
          <a:p>
            <a:pPr marL="457200" lvl="0" indent="-317500" algn="l" rtl="0">
              <a:spcBef>
                <a:spcPts val="0"/>
              </a:spcBef>
              <a:spcAft>
                <a:spcPts val="0"/>
              </a:spcAft>
              <a:buClr>
                <a:srgbClr val="FFFFFF"/>
              </a:buClr>
              <a:buSzPts val="1400"/>
              <a:buFont typeface="Times New Roman"/>
              <a:buChar char="❖"/>
            </a:pPr>
            <a:r>
              <a:rPr lang="en" sz="1400">
                <a:solidFill>
                  <a:srgbClr val="FFFFFF"/>
                </a:solidFill>
                <a:latin typeface="Times New Roman"/>
                <a:ea typeface="Times New Roman"/>
                <a:cs typeface="Times New Roman"/>
                <a:sym typeface="Times New Roman"/>
              </a:rPr>
              <a:t> Students will examine New York State climate and vegetation maps in relation to a New York State physical map, exploring the relationship between physical features and vegetation grown, and between physical features and climate. </a:t>
            </a:r>
            <a:endParaRPr sz="1400">
              <a:solidFill>
                <a:srgbClr val="FFFFFF"/>
              </a:solidFill>
              <a:latin typeface="Times New Roman"/>
              <a:ea typeface="Times New Roman"/>
              <a:cs typeface="Times New Roman"/>
              <a:sym typeface="Times New Roman"/>
            </a:endParaRPr>
          </a:p>
          <a:p>
            <a:pPr marL="0" lvl="0" indent="0" algn="l" rtl="0">
              <a:spcBef>
                <a:spcPts val="0"/>
              </a:spcBef>
              <a:spcAft>
                <a:spcPts val="0"/>
              </a:spcAft>
              <a:buNone/>
            </a:pPr>
            <a:r>
              <a:rPr lang="en" sz="1100">
                <a:solidFill>
                  <a:srgbClr val="000000"/>
                </a:solidFill>
                <a:latin typeface="Times New Roman"/>
                <a:ea typeface="Times New Roman"/>
                <a:cs typeface="Times New Roman"/>
                <a:sym typeface="Times New Roman"/>
              </a:rPr>
              <a:t> </a:t>
            </a:r>
            <a:endParaRPr sz="1100">
              <a:solidFill>
                <a:srgbClr val="000000"/>
              </a:solidFill>
              <a:latin typeface="Times New Roman"/>
              <a:ea typeface="Times New Roman"/>
              <a:cs typeface="Times New Roman"/>
              <a:sym typeface="Times New Roman"/>
            </a:endParaRPr>
          </a:p>
          <a:p>
            <a:pPr marL="0" lvl="0" indent="0" algn="l" rtl="0">
              <a:spcBef>
                <a:spcPts val="0"/>
              </a:spcBef>
              <a:spcAft>
                <a:spcPts val="16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NYS Social Studies Framework Connection</a:t>
            </a:r>
            <a:endParaRPr/>
          </a:p>
        </p:txBody>
      </p:sp>
      <p:sp>
        <p:nvSpPr>
          <p:cNvPr id="88" name="Google Shape;88;p17"/>
          <p:cNvSpPr txBox="1">
            <a:spLocks noGrp="1"/>
          </p:cNvSpPr>
          <p:nvPr>
            <p:ph type="body" idx="1"/>
          </p:nvPr>
        </p:nvSpPr>
        <p:spPr>
          <a:xfrm>
            <a:off x="387900" y="1350799"/>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solidFill>
                  <a:srgbClr val="FFFFFF"/>
                </a:solidFill>
                <a:latin typeface="Times New Roman"/>
                <a:ea typeface="Times New Roman"/>
                <a:cs typeface="Times New Roman"/>
                <a:sym typeface="Times New Roman"/>
              </a:rPr>
              <a:t>4.6 WESTWARD MOVEMENT AND INDUSTRIALIZATION: New York State played an important role in the growth of the United States. During the 1800s, people traveled west looking for opportunities. Economic activities in New York State are varied and have changed over time, with improvements in transportation and technology.  (Standards: 1, 3, 4; Themes: MOV, TCC, GEO, ECO, TECH)</a:t>
            </a:r>
            <a:endParaRPr sz="1400" b="1">
              <a:solidFill>
                <a:srgbClr val="FFFFFF"/>
              </a:solidFill>
              <a:latin typeface="Times New Roman"/>
              <a:ea typeface="Times New Roman"/>
              <a:cs typeface="Times New Roman"/>
              <a:sym typeface="Times New Roman"/>
            </a:endParaRPr>
          </a:p>
          <a:p>
            <a:pPr marL="0" lvl="0" indent="0" algn="l" rtl="0">
              <a:spcBef>
                <a:spcPts val="0"/>
              </a:spcBef>
              <a:spcAft>
                <a:spcPts val="0"/>
              </a:spcAft>
              <a:buNone/>
            </a:pPr>
            <a:endParaRPr sz="1400" b="1">
              <a:solidFill>
                <a:srgbClr val="FFFFFF"/>
              </a:solidFill>
              <a:latin typeface="Times New Roman"/>
              <a:ea typeface="Times New Roman"/>
              <a:cs typeface="Times New Roman"/>
              <a:sym typeface="Times New Roman"/>
            </a:endParaRPr>
          </a:p>
          <a:p>
            <a:pPr marL="0" lvl="0" indent="0" algn="l" rtl="0">
              <a:spcBef>
                <a:spcPts val="0"/>
              </a:spcBef>
              <a:spcAft>
                <a:spcPts val="0"/>
              </a:spcAft>
              <a:buNone/>
            </a:pPr>
            <a:r>
              <a:rPr lang="en" sz="1400">
                <a:solidFill>
                  <a:srgbClr val="FFFFFF"/>
                </a:solidFill>
                <a:latin typeface="Times New Roman"/>
                <a:ea typeface="Times New Roman"/>
                <a:cs typeface="Times New Roman"/>
                <a:sym typeface="Times New Roman"/>
              </a:rPr>
              <a:t>4.6c Improved technology such, as the steam engine and the telegraph made transportation and communication faster and easier. Later developments in transportation and communication technology had an effect on communities, the State, and the world.</a:t>
            </a:r>
            <a:endParaRPr sz="1400">
              <a:solidFill>
                <a:srgbClr val="FFFFFF"/>
              </a:solidFill>
              <a:latin typeface="Times New Roman"/>
              <a:ea typeface="Times New Roman"/>
              <a:cs typeface="Times New Roman"/>
              <a:sym typeface="Times New Roman"/>
            </a:endParaRPr>
          </a:p>
          <a:p>
            <a:pPr marL="0" lvl="0" indent="0" algn="l" rtl="0">
              <a:spcBef>
                <a:spcPts val="0"/>
              </a:spcBef>
              <a:spcAft>
                <a:spcPts val="0"/>
              </a:spcAft>
              <a:buNone/>
            </a:pPr>
            <a:r>
              <a:rPr lang="en" sz="1400">
                <a:solidFill>
                  <a:srgbClr val="FFFFFF"/>
                </a:solidFill>
                <a:latin typeface="Times New Roman"/>
                <a:ea typeface="Times New Roman"/>
                <a:cs typeface="Times New Roman"/>
                <a:sym typeface="Times New Roman"/>
              </a:rPr>
              <a:t> </a:t>
            </a:r>
            <a:endParaRPr sz="1400">
              <a:solidFill>
                <a:srgbClr val="FFFFFF"/>
              </a:solidFill>
              <a:latin typeface="Times New Roman"/>
              <a:ea typeface="Times New Roman"/>
              <a:cs typeface="Times New Roman"/>
              <a:sym typeface="Times New Roman"/>
            </a:endParaRPr>
          </a:p>
          <a:p>
            <a:pPr marL="457200" lvl="0" indent="-317500" algn="l" rtl="0">
              <a:spcBef>
                <a:spcPts val="0"/>
              </a:spcBef>
              <a:spcAft>
                <a:spcPts val="0"/>
              </a:spcAft>
              <a:buClr>
                <a:srgbClr val="FFFFFF"/>
              </a:buClr>
              <a:buSzPts val="1400"/>
              <a:buFont typeface="Times New Roman"/>
              <a:buChar char="❖"/>
            </a:pPr>
            <a:r>
              <a:rPr lang="en" sz="1400">
                <a:solidFill>
                  <a:srgbClr val="FFFFFF"/>
                </a:solidFill>
                <a:latin typeface="Times New Roman"/>
                <a:ea typeface="Times New Roman"/>
                <a:cs typeface="Times New Roman"/>
                <a:sym typeface="Times New Roman"/>
              </a:rPr>
              <a:t>Students will investigate which early means of transportation were used in their local community and to which communities they were linked, noting why they were linked to those communities. </a:t>
            </a:r>
            <a:endParaRPr sz="1400">
              <a:solidFill>
                <a:srgbClr val="FFFFFF"/>
              </a:solidFill>
              <a:latin typeface="Times New Roman"/>
              <a:ea typeface="Times New Roman"/>
              <a:cs typeface="Times New Roman"/>
              <a:sym typeface="Times New Roman"/>
            </a:endParaRPr>
          </a:p>
          <a:p>
            <a:pPr marL="457200" lvl="0" indent="-317500" algn="l" rtl="0">
              <a:spcBef>
                <a:spcPts val="0"/>
              </a:spcBef>
              <a:spcAft>
                <a:spcPts val="0"/>
              </a:spcAft>
              <a:buClr>
                <a:srgbClr val="FFFFFF"/>
              </a:buClr>
              <a:buSzPts val="1400"/>
              <a:buFont typeface="Times New Roman"/>
              <a:buChar char="❖"/>
            </a:pPr>
            <a:r>
              <a:rPr lang="en" sz="1400">
                <a:solidFill>
                  <a:srgbClr val="FFFFFF"/>
                </a:solidFill>
                <a:latin typeface="Times New Roman"/>
                <a:ea typeface="Times New Roman"/>
                <a:cs typeface="Times New Roman"/>
                <a:sym typeface="Times New Roman"/>
              </a:rPr>
              <a:t>Students will trace developments in transportation and communication technology from the 1800s to the present, noting the effects that these changes had on their communities, the State, and the world.</a:t>
            </a:r>
            <a:endParaRPr sz="1400">
              <a:solidFill>
                <a:srgbClr val="FFFFFF"/>
              </a:solidFill>
              <a:latin typeface="Times New Roman"/>
              <a:ea typeface="Times New Roman"/>
              <a:cs typeface="Times New Roman"/>
              <a:sym typeface="Times New Roman"/>
            </a:endParaRPr>
          </a:p>
          <a:p>
            <a:pPr marL="0" lvl="0" indent="0" algn="l" rtl="0">
              <a:spcBef>
                <a:spcPts val="0"/>
              </a:spcBef>
              <a:spcAft>
                <a:spcPts val="0"/>
              </a:spcAft>
              <a:buNone/>
            </a:pPr>
            <a:endParaRPr sz="1400">
              <a:solidFill>
                <a:srgbClr val="FFFFFF"/>
              </a:solidFill>
              <a:latin typeface="Times New Roman"/>
              <a:ea typeface="Times New Roman"/>
              <a:cs typeface="Times New Roman"/>
              <a:sym typeface="Times New Roman"/>
            </a:endParaRPr>
          </a:p>
          <a:p>
            <a:pPr marL="457200" lvl="0" indent="0" algn="l" rtl="0">
              <a:spcBef>
                <a:spcPts val="0"/>
              </a:spcBef>
              <a:spcAft>
                <a:spcPts val="0"/>
              </a:spcAft>
              <a:buNone/>
            </a:pPr>
            <a:endParaRPr sz="1400">
              <a:solidFill>
                <a:srgbClr val="FFFFFF"/>
              </a:solidFill>
              <a:latin typeface="Times New Roman"/>
              <a:ea typeface="Times New Roman"/>
              <a:cs typeface="Times New Roman"/>
              <a:sym typeface="Times New Roman"/>
            </a:endParaRPr>
          </a:p>
          <a:p>
            <a:pPr marL="457200" lvl="0" indent="0" algn="l" rtl="0">
              <a:spcBef>
                <a:spcPts val="0"/>
              </a:spcBef>
              <a:spcAft>
                <a:spcPts val="0"/>
              </a:spcAft>
              <a:buNone/>
            </a:pPr>
            <a:endParaRPr sz="1400">
              <a:solidFill>
                <a:srgbClr val="FFFFFF"/>
              </a:solidFill>
              <a:latin typeface="Times New Roman"/>
              <a:ea typeface="Times New Roman"/>
              <a:cs typeface="Times New Roman"/>
              <a:sym typeface="Times New Roman"/>
            </a:endParaRPr>
          </a:p>
          <a:p>
            <a:pPr marL="0" lvl="0" indent="0" algn="l" rtl="0">
              <a:spcBef>
                <a:spcPts val="0"/>
              </a:spcBef>
              <a:spcAft>
                <a:spcPts val="0"/>
              </a:spcAft>
              <a:buNone/>
            </a:pPr>
            <a:r>
              <a:rPr lang="en" sz="1100">
                <a:solidFill>
                  <a:srgbClr val="000000"/>
                </a:solidFill>
                <a:latin typeface="Times New Roman"/>
                <a:ea typeface="Times New Roman"/>
                <a:cs typeface="Times New Roman"/>
                <a:sym typeface="Times New Roman"/>
              </a:rPr>
              <a:t> </a:t>
            </a:r>
            <a:endParaRPr sz="1100">
              <a:solidFill>
                <a:srgbClr val="000000"/>
              </a:solidFill>
              <a:latin typeface="Times New Roman"/>
              <a:ea typeface="Times New Roman"/>
              <a:cs typeface="Times New Roman"/>
              <a:sym typeface="Times New Roman"/>
            </a:endParaRPr>
          </a:p>
          <a:p>
            <a:pPr marL="0" lvl="0" indent="0" algn="l" rtl="0">
              <a:spcBef>
                <a:spcPts val="0"/>
              </a:spcBef>
              <a:spcAft>
                <a:spcPts val="16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Compelling Question</a:t>
            </a:r>
            <a:endParaRPr/>
          </a:p>
        </p:txBody>
      </p:sp>
      <p:sp>
        <p:nvSpPr>
          <p:cNvPr id="94" name="Google Shape;94;p18"/>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t>How did the Erie Canal transform a town into a thriving city?</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Staging the Question</a:t>
            </a:r>
            <a:endParaRPr/>
          </a:p>
        </p:txBody>
      </p:sp>
      <p:sp>
        <p:nvSpPr>
          <p:cNvPr id="100" name="Google Shape;100;p19"/>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solidFill>
                  <a:srgbClr val="FFFFFF"/>
                </a:solidFill>
                <a:latin typeface="Roboto Slab"/>
                <a:ea typeface="Roboto Slab"/>
                <a:cs typeface="Roboto Slab"/>
                <a:sym typeface="Roboto Slab"/>
              </a:rPr>
              <a:t>Brainstorm possible ways the lives of people living in Lockport, NY were improved as a result of the Erie Canal</a:t>
            </a:r>
            <a:r>
              <a:rPr lang="en" sz="2400">
                <a:solidFill>
                  <a:srgbClr val="000000"/>
                </a:solidFill>
                <a:latin typeface="Roboto Slab"/>
                <a:ea typeface="Roboto Slab"/>
                <a:cs typeface="Roboto Slab"/>
                <a:sym typeface="Roboto Slab"/>
              </a:rPr>
              <a:t> </a:t>
            </a:r>
            <a:endParaRPr sz="2400">
              <a:latin typeface="Roboto Slab"/>
              <a:ea typeface="Roboto Slab"/>
              <a:cs typeface="Roboto Slab"/>
              <a:sym typeface="Roboto Slab"/>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Supporting Questions #1</a:t>
            </a:r>
            <a:endParaRPr/>
          </a:p>
        </p:txBody>
      </p:sp>
      <p:sp>
        <p:nvSpPr>
          <p:cNvPr id="106" name="Google Shape;106;p20"/>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solidFill>
                  <a:srgbClr val="FFFFFF"/>
                </a:solidFill>
                <a:latin typeface="Roboto Slab"/>
                <a:ea typeface="Roboto Slab"/>
                <a:cs typeface="Roboto Slab"/>
                <a:sym typeface="Roboto Slab"/>
              </a:rPr>
              <a:t>Before the Erie Canal was built, how did people living in what is now Lockport travel and communicate?</a:t>
            </a:r>
            <a:endParaRPr sz="2400">
              <a:solidFill>
                <a:srgbClr val="FFFFFF"/>
              </a:solidFill>
              <a:latin typeface="Roboto Slab"/>
              <a:ea typeface="Roboto Slab"/>
              <a:cs typeface="Roboto Slab"/>
              <a:sym typeface="Roboto Slab"/>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Objective/Formative Performance Task</a:t>
            </a:r>
            <a:endParaRPr/>
          </a:p>
        </p:txBody>
      </p:sp>
      <p:sp>
        <p:nvSpPr>
          <p:cNvPr id="112" name="Google Shape;112;p21"/>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solidFill>
                  <a:srgbClr val="FFFFFF"/>
                </a:solidFill>
                <a:latin typeface="Roboto Slab"/>
                <a:ea typeface="Roboto Slab"/>
                <a:cs typeface="Roboto Slab"/>
                <a:sym typeface="Roboto Slab"/>
              </a:rPr>
              <a:t>Explore different types of transportation and communication that were used before the canal and discuss what were the advantages and disadvantages of each one.</a:t>
            </a:r>
            <a:endParaRPr sz="2400">
              <a:solidFill>
                <a:srgbClr val="FFFFFF"/>
              </a:solidFill>
              <a:latin typeface="Roboto Slab"/>
              <a:ea typeface="Roboto Slab"/>
              <a:cs typeface="Roboto Slab"/>
              <a:sym typeface="Roboto Slab"/>
            </a:endParaRPr>
          </a:p>
        </p:txBody>
      </p:sp>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1314</Words>
  <Application>Microsoft Macintosh PowerPoint</Application>
  <PresentationFormat>On-screen Show (16:9)</PresentationFormat>
  <Paragraphs>143</Paragraphs>
  <Slides>30</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Calibri</vt:lpstr>
      <vt:lpstr>Arial</vt:lpstr>
      <vt:lpstr>Roboto Slab</vt:lpstr>
      <vt:lpstr>Roboto</vt:lpstr>
      <vt:lpstr>Times New Roman</vt:lpstr>
      <vt:lpstr>Marina</vt:lpstr>
      <vt:lpstr>Lesson 3: The  Erie Canal in Western New York</vt:lpstr>
      <vt:lpstr>PowerPoint Presentation</vt:lpstr>
      <vt:lpstr>Audience</vt:lpstr>
      <vt:lpstr>NYS Social Studies Framework Connection</vt:lpstr>
      <vt:lpstr>NYS Social Studies Framework Connection</vt:lpstr>
      <vt:lpstr>Compelling Question</vt:lpstr>
      <vt:lpstr>Staging the Question</vt:lpstr>
      <vt:lpstr>Supporting Questions #1</vt:lpstr>
      <vt:lpstr>Objective/Formative Performance Task</vt:lpstr>
      <vt:lpstr>Supporting Questions #2</vt:lpstr>
      <vt:lpstr>Objective/Formative Performance Task</vt:lpstr>
      <vt:lpstr>Supporting Questions #3</vt:lpstr>
      <vt:lpstr>Objective/Formative Performance Task</vt:lpstr>
      <vt:lpstr>Materials</vt:lpstr>
      <vt:lpstr>Procedure</vt:lpstr>
      <vt:lpstr>Primary Source Set #1</vt:lpstr>
      <vt:lpstr>Primary Source Set #1</vt:lpstr>
      <vt:lpstr>Primary Source Set #1</vt:lpstr>
      <vt:lpstr>Primary Source Set #1</vt:lpstr>
      <vt:lpstr>Primary Source Set #1</vt:lpstr>
      <vt:lpstr>Primary Source Set #2</vt:lpstr>
      <vt:lpstr>Primary Source Set #2</vt:lpstr>
      <vt:lpstr>Primary Source Set #3</vt:lpstr>
      <vt:lpstr>Primary Source Set #3</vt:lpstr>
      <vt:lpstr>Primary Source Set #3</vt:lpstr>
      <vt:lpstr>PowerPoint Presentation</vt:lpstr>
      <vt:lpstr>Homework</vt:lpstr>
      <vt:lpstr>Taking Informed Action</vt:lpstr>
      <vt:lpstr>Taking Informed Action</vt:lpstr>
      <vt:lpstr>Credits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3: The  Erie Canal in Western New York</dc:title>
  <cp:lastModifiedBy>Pyszczek, Richard</cp:lastModifiedBy>
  <cp:revision>1</cp:revision>
  <dcterms:modified xsi:type="dcterms:W3CDTF">2021-03-30T15:02:48Z</dcterms:modified>
</cp:coreProperties>
</file>