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embeddedFontLst>
    <p:embeddedFont>
      <p:font typeface="Calibri" panose="020F0502020204030204" pitchFamily="34" charset="0"/>
      <p:regular r:id="rId33"/>
      <p:bold r:id="rId34"/>
      <p:italic r:id="rId35"/>
      <p:boldItalic r:id="rId36"/>
    </p:embeddedFont>
    <p:embeddedFont>
      <p:font typeface="Cambria" panose="02040503050406030204" pitchFamily="18" charset="0"/>
      <p:regular r:id="rId37"/>
      <p:bold r:id="rId38"/>
      <p:italic r:id="rId39"/>
      <p:boldItalic r:id="rId40"/>
    </p:embeddedFont>
    <p:embeddedFont>
      <p:font typeface="Roboto" panose="02000000000000000000" pitchFamily="2" charset="0"/>
      <p:regular r:id="rId41"/>
      <p:bold r:id="rId42"/>
      <p:italic r:id="rId43"/>
      <p:boldItalic r:id="rId44"/>
    </p:embeddedFont>
    <p:embeddedFont>
      <p:font typeface="Roboto Slab" pitchFamily="2"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18"/>
  </p:normalViewPr>
  <p:slideViewPr>
    <p:cSldViewPr snapToGrid="0">
      <p:cViewPr varScale="1">
        <p:scale>
          <a:sx n="118" d="100"/>
          <a:sy n="118" d="100"/>
        </p:scale>
        <p:origin x="94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6f919934_0_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c6f9199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b3d65b92a0_0_1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b3d65b92a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b3d65b92a0_0_2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b3d65b92a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b3d65b92a0_0_1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b3d65b92a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b3d65b92a0_0_2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b3d65b92a0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c6f919934_0_1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c6f91993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c6f919934_0_2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c6f919934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4b862367c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4b862367c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a4b862367c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a4b862367c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a4b862367c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a4b862367c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ca9c963145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ca9c96314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a4b863139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a4b863139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a4b862367c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a4b862367c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a4b862367c_0_1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a4b862367c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a4b862367c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a4b862367c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ca9c963145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ca9c963145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a4b862367c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a4b862367c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ca9c963145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ca9c96314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c6f919934_0_2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c6f919934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c6f919934_0_57: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c6f91993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b3d65b92a0_0_3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b3d65b92a0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b3d65b92a0_0_42: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b3d65b92a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c6f919934_0_5: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c6f91993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a4b862367c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a4b862367c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c6f919934_0_1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a4b862367c_0_70: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a4b862367c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a4b862367c_0_59: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a4b862367c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b3d65b92a0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b3d65b92a0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a4b862367c_0_6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a4b862367c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a4b862367c_0_54:notes"/>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a4b862367c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lccn.loc.gov/2014589399"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www.nygeo.org/ny_geo.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founders.archives.gov/documents/Washington/99-01-02-00250"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founders.archives.gov/documents/Jefferson/03-11-02-0225"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amherststatepark.org/ASP/geology_files/escarpments.jp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amherststatepark.org/ASP/geology_files/escarpments.jpg"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s://hdl.loc.gov/loc.gmd/g3801e.ct011222"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hyperlink" Target="https://cdm16694.contentdm.oclc.org/digital/collection/XFM001/id/191/rec/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onondaganation.org/culture/wampum/two-row-wampum-belt-guswenta/"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hyperlink" Target="http://hdl.loc.gov/loc.rbc/rbpe.0470250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hdl.loc.gov/loc.gmd/g3804l.la002041"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cdm16694.contentdm.oclc.org/digital/collection/VVN001/id/682"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niagarahistory.org/wp-content/uploads/2021/01/Recollections-of-Lockport-residents.pdf"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www.eriecanal.org/images/Lockport-2/Bufford-1836.jpg"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0" y="700150"/>
            <a:ext cx="5783400" cy="2067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Lesson 2: The </a:t>
            </a:r>
            <a:endParaRPr/>
          </a:p>
          <a:p>
            <a:pPr marL="0" lvl="0" indent="0" algn="ctr" rtl="0">
              <a:spcBef>
                <a:spcPts val="0"/>
              </a:spcBef>
              <a:spcAft>
                <a:spcPts val="0"/>
              </a:spcAft>
              <a:buNone/>
            </a:pPr>
            <a:r>
              <a:rPr lang="en"/>
              <a:t>Erie Canal in Western New York</a:t>
            </a:r>
            <a:endParaRPr/>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September 4, 2020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Supporting Question #2</a:t>
            </a:r>
            <a:endParaRPr/>
          </a:p>
        </p:txBody>
      </p:sp>
      <p:sp>
        <p:nvSpPr>
          <p:cNvPr id="118" name="Google Shape;118;p2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Who was living in New York State before the Erie Canal? </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Objective/Formative Performance Task</a:t>
            </a:r>
            <a:endParaRPr/>
          </a:p>
        </p:txBody>
      </p:sp>
      <p:sp>
        <p:nvSpPr>
          <p:cNvPr id="124" name="Google Shape;124;p23"/>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Students identify and study the Haudenosaunee living in New York at the time before and after the Erie Canal was built. Students research aspects of their culture, how it differed from that of white settlers and led to different points of view.</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Supporting Question #3</a:t>
            </a:r>
            <a:endParaRPr/>
          </a:p>
        </p:txBody>
      </p:sp>
      <p:sp>
        <p:nvSpPr>
          <p:cNvPr id="130" name="Google Shape;130;p2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Why did communities like Lockport spring up where they did during the building of the Erie Canal?</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Objective/Formative Performance Task</a:t>
            </a:r>
            <a:endParaRPr/>
          </a:p>
        </p:txBody>
      </p:sp>
      <p:sp>
        <p:nvSpPr>
          <p:cNvPr id="136" name="Google Shape;136;p2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Students compare features of Lockport’s settlement before, during and after the completion of the Erie Canal, noting changes in population groups, economic development and, lifestyles.</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265500" y="1718250"/>
            <a:ext cx="4045200" cy="170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Materials</a:t>
            </a:r>
            <a:endParaRPr/>
          </a:p>
        </p:txBody>
      </p:sp>
      <p:sp>
        <p:nvSpPr>
          <p:cNvPr id="142" name="Google Shape;142;p2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Census Data </a:t>
            </a:r>
            <a:endParaRPr/>
          </a:p>
          <a:p>
            <a:pPr marL="457200" lvl="0" indent="-342900" algn="l" rtl="0">
              <a:spcBef>
                <a:spcPts val="1600"/>
              </a:spcBef>
              <a:spcAft>
                <a:spcPts val="0"/>
              </a:spcAft>
              <a:buSzPts val="1800"/>
              <a:buChar char="●"/>
            </a:pPr>
            <a:r>
              <a:rPr lang="en"/>
              <a:t>Local Maps</a:t>
            </a:r>
            <a:endParaRPr/>
          </a:p>
          <a:p>
            <a:pPr marL="457200" lvl="0" indent="-342900" algn="l" rtl="0">
              <a:spcBef>
                <a:spcPts val="1600"/>
              </a:spcBef>
              <a:spcAft>
                <a:spcPts val="0"/>
              </a:spcAft>
              <a:buSzPts val="1800"/>
              <a:buChar char="●"/>
            </a:pPr>
            <a:r>
              <a:rPr lang="en"/>
              <a:t>Broadsides (Posters)</a:t>
            </a:r>
            <a:endParaRPr/>
          </a:p>
          <a:p>
            <a:pPr marL="457200" lvl="0" indent="-342900" algn="l" rtl="0">
              <a:spcBef>
                <a:spcPts val="1600"/>
              </a:spcBef>
              <a:spcAft>
                <a:spcPts val="0"/>
              </a:spcAft>
              <a:buSzPts val="1800"/>
              <a:buChar char="●"/>
            </a:pPr>
            <a:r>
              <a:rPr lang="en"/>
              <a:t>Images</a:t>
            </a:r>
            <a:endParaRPr/>
          </a:p>
          <a:p>
            <a:pPr marL="457200" lvl="0" indent="-342900" algn="l" rtl="0">
              <a:spcBef>
                <a:spcPts val="1600"/>
              </a:spcBef>
              <a:spcAft>
                <a:spcPts val="1600"/>
              </a:spcAft>
              <a:buSzPts val="1800"/>
              <a:buChar char="●"/>
            </a:pPr>
            <a:r>
              <a:rPr lang="en"/>
              <a:t>Written Descriptions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Procedure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#1</a:t>
            </a:r>
            <a:endParaRPr/>
          </a:p>
        </p:txBody>
      </p:sp>
      <p:sp>
        <p:nvSpPr>
          <p:cNvPr id="153" name="Google Shape;153;p28"/>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A: A map of the United States of North America, Arrowsmith, Aaron, 1750-1823, cartographer., Jan. 1st 1796)</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b="1" u="sng">
                <a:solidFill>
                  <a:srgbClr val="954F72"/>
                </a:solidFill>
                <a:highlight>
                  <a:srgbClr val="FFFF00"/>
                </a:highlight>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https://lccn.loc.gov/2014589399</a:t>
            </a:r>
            <a:endParaRPr sz="2400" b="1" u="sng">
              <a:solidFill>
                <a:srgbClr val="954F72"/>
              </a:solidFill>
              <a:highlight>
                <a:srgbClr val="FFFF00"/>
              </a:highlight>
              <a:latin typeface="Roboto Slab"/>
              <a:ea typeface="Roboto Slab"/>
              <a:cs typeface="Roboto Slab"/>
              <a:sym typeface="Roboto Slab"/>
            </a:endParaRPr>
          </a:p>
          <a:p>
            <a:pPr marL="0" lvl="0" indent="0" algn="l" rtl="0">
              <a:spcBef>
                <a:spcPts val="300"/>
              </a:spcBef>
              <a:spcAft>
                <a:spcPts val="1600"/>
              </a:spcAft>
              <a:buNone/>
            </a:pPr>
            <a:endParaRPr/>
          </a:p>
        </p:txBody>
      </p:sp>
      <p:sp>
        <p:nvSpPr>
          <p:cNvPr id="154" name="Google Shape;154;p28"/>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B: </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Map of physical features of New York: </a:t>
            </a:r>
            <a:r>
              <a:rPr lang="en" sz="2400" u="sng">
                <a:solidFill>
                  <a:srgbClr val="954F72"/>
                </a:solidFill>
                <a:highlight>
                  <a:srgbClr val="FFFF00"/>
                </a:highlight>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http://www.nygeo.org/ny_geo.html</a:t>
            </a:r>
            <a:endParaRPr sz="2400" u="sng">
              <a:solidFill>
                <a:srgbClr val="954F72"/>
              </a:solidFill>
              <a:highlight>
                <a:srgbClr val="FFFF00"/>
              </a:highlight>
              <a:latin typeface="Roboto Slab"/>
              <a:ea typeface="Roboto Slab"/>
              <a:cs typeface="Roboto Slab"/>
              <a:sym typeface="Roboto Slab"/>
            </a:endParaRPr>
          </a:p>
          <a:p>
            <a:pPr marL="0" lvl="0" indent="0" algn="l" rtl="0">
              <a:spcBef>
                <a:spcPts val="300"/>
              </a:spcBef>
              <a:spcAft>
                <a:spcPts val="16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#1</a:t>
            </a:r>
            <a:endParaRPr/>
          </a:p>
        </p:txBody>
      </p:sp>
      <p:sp>
        <p:nvSpPr>
          <p:cNvPr id="160" name="Google Shape;160;p29"/>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C: </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Washington-Fulton correspondence (1796-97)</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u="sng">
                <a:solidFill>
                  <a:srgbClr val="954F72"/>
                </a:solidFill>
                <a:highlight>
                  <a:srgbClr val="FFFF00"/>
                </a:highlight>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https://founders.archives.gov/documents/Washington/99-01-02-00250</a:t>
            </a:r>
            <a:endParaRPr sz="2400" u="sng">
              <a:solidFill>
                <a:srgbClr val="954F72"/>
              </a:solidFill>
              <a:highlight>
                <a:srgbClr val="FFFF00"/>
              </a:highlight>
              <a:latin typeface="Roboto Slab"/>
              <a:ea typeface="Roboto Slab"/>
              <a:cs typeface="Roboto Slab"/>
              <a:sym typeface="Roboto Slab"/>
            </a:endParaRPr>
          </a:p>
          <a:p>
            <a:pPr marL="0" lvl="0" indent="0" algn="l" rtl="0">
              <a:spcBef>
                <a:spcPts val="300"/>
              </a:spcBef>
              <a:spcAft>
                <a:spcPts val="1600"/>
              </a:spcAft>
              <a:buNone/>
            </a:pPr>
            <a:endParaRPr/>
          </a:p>
        </p:txBody>
      </p:sp>
      <p:sp>
        <p:nvSpPr>
          <p:cNvPr id="161" name="Google Shape;161;p29"/>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D:</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Jefferson-Clinton correspondence (1817)</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u="sng">
                <a:solidFill>
                  <a:srgbClr val="954F72"/>
                </a:solidFill>
                <a:highlight>
                  <a:srgbClr val="FFFF00"/>
                </a:highlight>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https://founders.archives.gov/documents/Jefferson/03-11-02-0225</a:t>
            </a:r>
            <a:endParaRPr sz="2400" u="sng">
              <a:solidFill>
                <a:srgbClr val="954F72"/>
              </a:solidFill>
              <a:highlight>
                <a:srgbClr val="FFFF00"/>
              </a:highlight>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(Jefferson to Clinton, April 14, 1817)</a:t>
            </a:r>
            <a:endParaRPr sz="2400">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#1</a:t>
            </a:r>
            <a:endParaRPr/>
          </a:p>
        </p:txBody>
      </p:sp>
      <p:sp>
        <p:nvSpPr>
          <p:cNvPr id="167" name="Google Shape;167;p30"/>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E: </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Image of Niagara escarpment</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E: Image of Rattlesnake Hill from 2009 photo</a:t>
            </a:r>
            <a:endParaRPr sz="2400" b="1">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
        <p:nvSpPr>
          <p:cNvPr id="168" name="Google Shape;168;p30"/>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E:</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Image of Niagara Falls</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Source E: Section of Map of proposed Canal from Lake Erie to the Hudson River; 1817, showing two escarpments in WNY</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u="sng">
                <a:solidFill>
                  <a:schemeClr val="hlink"/>
                </a:solidFill>
                <a:highlight>
                  <a:srgbClr val="FFFF00"/>
                </a:highlight>
                <a:latin typeface="Roboto Slab"/>
                <a:ea typeface="Roboto Slab"/>
                <a:cs typeface="Roboto Slab"/>
                <a:sym typeface="Roboto Slab"/>
                <a:hlinkClick r:id="rId3"/>
              </a:rPr>
              <a:t>http://www.amherststatepark.org/ASP/geology_files/escarpments.jpg</a:t>
            </a:r>
            <a:r>
              <a:rPr lang="en" sz="2400">
                <a:solidFill>
                  <a:srgbClr val="FFFFFF"/>
                </a:solidFill>
                <a:highlight>
                  <a:srgbClr val="FFFF00"/>
                </a:highlight>
                <a:latin typeface="Roboto Slab"/>
                <a:ea typeface="Roboto Slab"/>
                <a:cs typeface="Roboto Slab"/>
                <a:sym typeface="Roboto Slab"/>
              </a:rPr>
              <a:t> </a:t>
            </a:r>
            <a:endParaRPr sz="2400">
              <a:solidFill>
                <a:srgbClr val="FFFFFF"/>
              </a:solidFill>
              <a:highlight>
                <a:srgbClr val="FFFF00"/>
              </a:highlight>
              <a:latin typeface="Roboto Slab"/>
              <a:ea typeface="Roboto Slab"/>
              <a:cs typeface="Roboto Slab"/>
              <a:sym typeface="Roboto Slab"/>
            </a:endParaRPr>
          </a:p>
          <a:p>
            <a:pPr marL="0" lvl="0" indent="0" algn="l" rtl="0">
              <a:spcBef>
                <a:spcPts val="300"/>
              </a:spcBef>
              <a:spcAft>
                <a:spcPts val="160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#1</a:t>
            </a:r>
            <a:endParaRPr/>
          </a:p>
        </p:txBody>
      </p:sp>
      <p:sp>
        <p:nvSpPr>
          <p:cNvPr id="174" name="Google Shape;174;p31"/>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latin typeface="Roboto Slab"/>
                <a:ea typeface="Roboto Slab"/>
                <a:cs typeface="Roboto Slab"/>
                <a:sym typeface="Roboto Slab"/>
              </a:rPr>
              <a:t>Source E:</a:t>
            </a:r>
            <a:endParaRPr sz="2400" b="1">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Prospect Point, Niagara Falls, NY ca, 1880 showing Niagara River going over the Niagara Escarpment to create Niagara Falls. Niagara County Historical Society.</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sz="2400">
              <a:latin typeface="Roboto Slab"/>
              <a:ea typeface="Roboto Slab"/>
              <a:cs typeface="Roboto Slab"/>
              <a:sym typeface="Roboto Slab"/>
            </a:endParaRPr>
          </a:p>
          <a:p>
            <a:pPr marL="0" lvl="0" indent="0" algn="l" rtl="0">
              <a:spcBef>
                <a:spcPts val="300"/>
              </a:spcBef>
              <a:spcAft>
                <a:spcPts val="0"/>
              </a:spcAft>
              <a:buNone/>
            </a:pP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sz="2400" b="1">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
        <p:nvSpPr>
          <p:cNvPr id="175" name="Google Shape;175;p31"/>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Source E: Section of Map of proposed Canal from Lake Erie to the Hudson River; 1817, showing two escarpments in WNY</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u="sng">
                <a:solidFill>
                  <a:schemeClr val="hlink"/>
                </a:solidFill>
                <a:highlight>
                  <a:srgbClr val="FFFF00"/>
                </a:highlight>
                <a:latin typeface="Roboto Slab"/>
                <a:ea typeface="Roboto Slab"/>
                <a:cs typeface="Roboto Slab"/>
                <a:sym typeface="Roboto Slab"/>
                <a:hlinkClick r:id="rId3"/>
              </a:rPr>
              <a:t>http://www.amherststatepark.org/ASP/geology_files/escarpments.jpg</a:t>
            </a:r>
            <a:r>
              <a:rPr lang="en" sz="2400">
                <a:solidFill>
                  <a:srgbClr val="FFFFFF"/>
                </a:solidFill>
                <a:highlight>
                  <a:srgbClr val="FFFF00"/>
                </a:highlight>
                <a:latin typeface="Roboto Slab"/>
                <a:ea typeface="Roboto Slab"/>
                <a:cs typeface="Roboto Slab"/>
                <a:sym typeface="Roboto Slab"/>
              </a:rPr>
              <a:t> </a:t>
            </a:r>
            <a:endParaRPr sz="2400">
              <a:solidFill>
                <a:srgbClr val="FFFFFF"/>
              </a:solidFill>
              <a:highlight>
                <a:srgbClr val="FFFF00"/>
              </a:highlight>
              <a:latin typeface="Roboto Slab"/>
              <a:ea typeface="Roboto Slab"/>
              <a:cs typeface="Roboto Slab"/>
              <a:sym typeface="Roboto Slab"/>
            </a:endParaRPr>
          </a:p>
          <a:p>
            <a:pPr marL="0" lvl="0" indent="0" algn="l" rtl="0">
              <a:spcBef>
                <a:spcPts val="3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body" idx="1"/>
          </p:nvPr>
        </p:nvSpPr>
        <p:spPr>
          <a:xfrm>
            <a:off x="319500" y="4233725"/>
            <a:ext cx="7058100" cy="59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Lessons Developed By the Niagara County Historical Society</a:t>
            </a:r>
            <a:endParaRPr/>
          </a:p>
        </p:txBody>
      </p:sp>
      <p:pic>
        <p:nvPicPr>
          <p:cNvPr id="70" name="Google Shape;70;p14"/>
          <p:cNvPicPr preferRelativeResize="0"/>
          <p:nvPr/>
        </p:nvPicPr>
        <p:blipFill>
          <a:blip r:embed="rId3">
            <a:alphaModFix/>
          </a:blip>
          <a:stretch>
            <a:fillRect/>
          </a:stretch>
        </p:blipFill>
        <p:spPr>
          <a:xfrm>
            <a:off x="2671275" y="152400"/>
            <a:ext cx="3801438" cy="3928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#2</a:t>
            </a:r>
            <a:endParaRPr/>
          </a:p>
        </p:txBody>
      </p:sp>
      <p:sp>
        <p:nvSpPr>
          <p:cNvPr id="181" name="Google Shape;181;p32"/>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1800" b="1">
                <a:solidFill>
                  <a:srgbClr val="FFFFFF"/>
                </a:solidFill>
                <a:latin typeface="Roboto Slab"/>
                <a:ea typeface="Roboto Slab"/>
                <a:cs typeface="Roboto Slab"/>
                <a:sym typeface="Roboto Slab"/>
              </a:rPr>
              <a:t>Source A: </a:t>
            </a:r>
            <a:endParaRPr sz="18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1800">
                <a:solidFill>
                  <a:srgbClr val="FFFFFF"/>
                </a:solidFill>
                <a:latin typeface="Roboto Slab"/>
                <a:ea typeface="Roboto Slab"/>
                <a:cs typeface="Roboto Slab"/>
                <a:sym typeface="Roboto Slab"/>
              </a:rPr>
              <a:t>Map of Ho-De-No-Sau-Nee-Ga : or the territories of the People of the Long House in 1720 [New York (State)]</a:t>
            </a:r>
            <a:endParaRPr sz="1800">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1800">
                <a:solidFill>
                  <a:srgbClr val="FFFFFF"/>
                </a:solidFill>
                <a:latin typeface="Roboto Slab"/>
                <a:ea typeface="Roboto Slab"/>
                <a:cs typeface="Roboto Slab"/>
                <a:sym typeface="Roboto Slab"/>
              </a:rPr>
              <a:t>Digital Id</a:t>
            </a:r>
            <a:endParaRPr sz="1800">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1800" u="sng">
                <a:solidFill>
                  <a:srgbClr val="954F72"/>
                </a:solidFill>
                <a:highlight>
                  <a:srgbClr val="FFFF00"/>
                </a:highlight>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https://hdl.loc.gov/loc.gmd/g3801e.ct011222</a:t>
            </a:r>
            <a:endParaRPr sz="1800" u="sng">
              <a:solidFill>
                <a:srgbClr val="954F72"/>
              </a:solidFill>
              <a:highlight>
                <a:srgbClr val="FFFF00"/>
              </a:highlight>
              <a:latin typeface="Roboto Slab"/>
              <a:ea typeface="Roboto Slab"/>
              <a:cs typeface="Roboto Slab"/>
              <a:sym typeface="Roboto Slab"/>
            </a:endParaRPr>
          </a:p>
          <a:p>
            <a:pPr marL="0" lvl="0" indent="0" algn="l" rtl="0">
              <a:spcBef>
                <a:spcPts val="300"/>
              </a:spcBef>
              <a:spcAft>
                <a:spcPts val="1600"/>
              </a:spcAft>
              <a:buNone/>
            </a:pPr>
            <a:endParaRPr/>
          </a:p>
        </p:txBody>
      </p:sp>
      <p:sp>
        <p:nvSpPr>
          <p:cNvPr id="182" name="Google Shape;182;p32"/>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1800" b="1">
                <a:solidFill>
                  <a:srgbClr val="FFFFFF"/>
                </a:solidFill>
                <a:latin typeface="Roboto Slab"/>
                <a:ea typeface="Roboto Slab"/>
                <a:cs typeface="Roboto Slab"/>
                <a:sym typeface="Roboto Slab"/>
              </a:rPr>
              <a:t>Source B:</a:t>
            </a:r>
            <a:endParaRPr sz="18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1800">
                <a:solidFill>
                  <a:srgbClr val="FFFFFF"/>
                </a:solidFill>
                <a:latin typeface="Roboto Slab"/>
                <a:ea typeface="Roboto Slab"/>
                <a:cs typeface="Roboto Slab"/>
                <a:sym typeface="Roboto Slab"/>
              </a:rPr>
              <a:t>Ca. 1800 Holland Land map showing Indian reservations in WNY</a:t>
            </a:r>
            <a:endParaRPr sz="1800">
              <a:solidFill>
                <a:srgbClr val="FFFFFF"/>
              </a:solidFill>
              <a:latin typeface="Roboto Slab"/>
              <a:ea typeface="Roboto Slab"/>
              <a:cs typeface="Roboto Slab"/>
              <a:sym typeface="Roboto Slab"/>
            </a:endParaRPr>
          </a:p>
          <a:p>
            <a:pPr marL="0" lvl="0" indent="0" algn="l" rtl="0">
              <a:lnSpc>
                <a:spcPct val="100000"/>
              </a:lnSpc>
              <a:spcBef>
                <a:spcPts val="300"/>
              </a:spcBef>
              <a:spcAft>
                <a:spcPts val="0"/>
              </a:spcAft>
              <a:buNone/>
            </a:pPr>
            <a:r>
              <a:rPr lang="en" sz="1800" u="sng">
                <a:solidFill>
                  <a:srgbClr val="954F72"/>
                </a:solidFill>
                <a:highlight>
                  <a:srgbClr val="FFFF00"/>
                </a:highlight>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https://cdm16694.contentdm.oclc.org/digital/collection/XFM001/id/191/rec/2</a:t>
            </a:r>
            <a:endParaRPr sz="1800">
              <a:solidFill>
                <a:srgbClr val="000000"/>
              </a:solidFill>
              <a:highlight>
                <a:srgbClr val="FFFF00"/>
              </a:highlight>
              <a:latin typeface="Roboto Slab"/>
              <a:ea typeface="Roboto Slab"/>
              <a:cs typeface="Roboto Slab"/>
              <a:sym typeface="Roboto Slab"/>
            </a:endParaRPr>
          </a:p>
          <a:p>
            <a:pPr marL="0" lvl="0" indent="0" algn="l" rtl="0">
              <a:spcBef>
                <a:spcPts val="0"/>
              </a:spcBef>
              <a:spcAft>
                <a:spcPts val="160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#2</a:t>
            </a:r>
            <a:endParaRPr/>
          </a:p>
        </p:txBody>
      </p:sp>
      <p:sp>
        <p:nvSpPr>
          <p:cNvPr id="188" name="Google Shape;188;p33"/>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C:</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image of two-row wampum</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u="sng">
                <a:solidFill>
                  <a:srgbClr val="0000FF"/>
                </a:solidFill>
                <a:highlight>
                  <a:srgbClr val="FFFF00"/>
                </a:highlight>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https://www.onondaganation.org/culture/wampum/two-row-wampum-belt-guswenta/</a:t>
            </a:r>
            <a:endParaRPr sz="2400" u="sng">
              <a:solidFill>
                <a:srgbClr val="0000FF"/>
              </a:solidFill>
              <a:highlight>
                <a:srgbClr val="FFFF00"/>
              </a:highlight>
              <a:latin typeface="Roboto Slab"/>
              <a:ea typeface="Roboto Slab"/>
              <a:cs typeface="Roboto Slab"/>
              <a:sym typeface="Roboto Slab"/>
            </a:endParaRPr>
          </a:p>
          <a:p>
            <a:pPr marL="0" lvl="0" indent="0" algn="l" rtl="0">
              <a:spcBef>
                <a:spcPts val="300"/>
              </a:spcBef>
              <a:spcAft>
                <a:spcPts val="0"/>
              </a:spcAft>
              <a:buNone/>
            </a:pP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1800">
                <a:solidFill>
                  <a:srgbClr val="FFFFFF"/>
                </a:solidFill>
                <a:latin typeface="Roboto Slab"/>
                <a:ea typeface="Roboto Slab"/>
                <a:cs typeface="Roboto Slab"/>
                <a:sym typeface="Roboto Slab"/>
              </a:rPr>
              <a:t> </a:t>
            </a:r>
            <a:endParaRPr sz="1800">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
        <p:nvSpPr>
          <p:cNvPr id="189" name="Google Shape;189;p33"/>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Calibri"/>
                <a:ea typeface="Calibri"/>
                <a:cs typeface="Calibri"/>
                <a:sym typeface="Calibri"/>
              </a:rPr>
              <a:t>Source D: </a:t>
            </a:r>
            <a:endParaRPr sz="2400" b="1">
              <a:solidFill>
                <a:srgbClr val="FFFFFF"/>
              </a:solidFill>
              <a:latin typeface="Calibri"/>
              <a:ea typeface="Calibri"/>
              <a:cs typeface="Calibri"/>
              <a:sym typeface="Calibri"/>
            </a:endParaRPr>
          </a:p>
          <a:p>
            <a:pPr marL="0" lvl="0" indent="0" algn="l" rtl="0">
              <a:spcBef>
                <a:spcPts val="300"/>
              </a:spcBef>
              <a:spcAft>
                <a:spcPts val="0"/>
              </a:spcAft>
              <a:buNone/>
            </a:pPr>
            <a:r>
              <a:rPr lang="en" sz="2400">
                <a:solidFill>
                  <a:srgbClr val="FFFFFF"/>
                </a:solidFill>
                <a:latin typeface="Cambria"/>
                <a:ea typeface="Cambria"/>
                <a:cs typeface="Cambria"/>
                <a:sym typeface="Cambria"/>
              </a:rPr>
              <a:t>Red Jacket’s speech on differences in beliefs, 1805: </a:t>
            </a:r>
            <a:endParaRPr sz="2400">
              <a:solidFill>
                <a:srgbClr val="FFFFFF"/>
              </a:solidFill>
              <a:highlight>
                <a:srgbClr val="FFFFFF"/>
              </a:highlight>
              <a:latin typeface="Calibri"/>
              <a:ea typeface="Calibri"/>
              <a:cs typeface="Calibri"/>
              <a:sym typeface="Calibri"/>
            </a:endParaRPr>
          </a:p>
          <a:p>
            <a:pPr marL="0" lvl="0" indent="0" algn="l" rtl="0">
              <a:spcBef>
                <a:spcPts val="1600"/>
              </a:spcBef>
              <a:spcAft>
                <a:spcPts val="1600"/>
              </a:spcAft>
              <a:buNone/>
            </a:pPr>
            <a:r>
              <a:rPr lang="en" sz="2400" u="sng">
                <a:solidFill>
                  <a:srgbClr val="00618E"/>
                </a:solidFill>
                <a:highlight>
                  <a:srgbClr val="FFFF00"/>
                </a:highlight>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http://hdl.loc.gov/loc.rbc/rbpe.04702500</a:t>
            </a:r>
            <a:endParaRPr sz="2400">
              <a:solidFill>
                <a:srgbClr val="FFFFFF"/>
              </a:solidFill>
              <a:highlight>
                <a:srgbClr val="FFFF00"/>
              </a:highlight>
              <a:latin typeface="Roboto Slab"/>
              <a:ea typeface="Roboto Slab"/>
              <a:cs typeface="Roboto Slab"/>
              <a:sym typeface="Roboto Slab"/>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#3</a:t>
            </a:r>
            <a:endParaRPr/>
          </a:p>
        </p:txBody>
      </p:sp>
      <p:sp>
        <p:nvSpPr>
          <p:cNvPr id="195" name="Google Shape;195;p34"/>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A:</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1851 map of Lockport, NY:</a:t>
            </a:r>
            <a:r>
              <a:rPr lang="en" sz="2400" b="1">
                <a:solidFill>
                  <a:srgbClr val="000000"/>
                </a:solidFill>
                <a:latin typeface="Roboto Slab"/>
                <a:ea typeface="Roboto Slab"/>
                <a:cs typeface="Roboto Slab"/>
                <a:sym typeface="Roboto Slab"/>
              </a:rPr>
              <a:t> </a:t>
            </a:r>
            <a:r>
              <a:rPr lang="en" sz="2400" b="1" u="sng">
                <a:solidFill>
                  <a:srgbClr val="954F72"/>
                </a:solidFill>
                <a:highlight>
                  <a:srgbClr val="FFFF00"/>
                </a:highlight>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http://hdl.loc.gov/loc.gmd/g3804l.la002041</a:t>
            </a:r>
            <a:endParaRPr sz="2400" b="1" u="sng">
              <a:solidFill>
                <a:srgbClr val="954F72"/>
              </a:solidFill>
              <a:highlight>
                <a:srgbClr val="FFFF00"/>
              </a:highlight>
              <a:latin typeface="Roboto Slab"/>
              <a:ea typeface="Roboto Slab"/>
              <a:cs typeface="Roboto Slab"/>
              <a:sym typeface="Roboto Slab"/>
            </a:endParaRPr>
          </a:p>
          <a:p>
            <a:pPr marL="0" lvl="0" indent="0" algn="l" rtl="0">
              <a:spcBef>
                <a:spcPts val="300"/>
              </a:spcBef>
              <a:spcAft>
                <a:spcPts val="1600"/>
              </a:spcAft>
              <a:buNone/>
            </a:pPr>
            <a:endParaRPr/>
          </a:p>
        </p:txBody>
      </p:sp>
      <p:sp>
        <p:nvSpPr>
          <p:cNvPr id="196" name="Google Shape;196;p34"/>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B: </a:t>
            </a:r>
            <a:endParaRPr sz="2400" b="1">
              <a:solidFill>
                <a:srgbClr val="FFFFFF"/>
              </a:solidFill>
              <a:latin typeface="Roboto Slab"/>
              <a:ea typeface="Roboto Slab"/>
              <a:cs typeface="Roboto Slab"/>
              <a:sym typeface="Roboto Slab"/>
            </a:endParaRPr>
          </a:p>
          <a:p>
            <a:pPr marL="0" lvl="0" indent="0" algn="l" rtl="0">
              <a:lnSpc>
                <a:spcPct val="100000"/>
              </a:lnSpc>
              <a:spcBef>
                <a:spcPts val="300"/>
              </a:spcBef>
              <a:spcAft>
                <a:spcPts val="0"/>
              </a:spcAft>
              <a:buNone/>
            </a:pPr>
            <a:r>
              <a:rPr lang="en" sz="2400">
                <a:solidFill>
                  <a:srgbClr val="FFFFFF"/>
                </a:solidFill>
                <a:latin typeface="Roboto Slab"/>
                <a:ea typeface="Roboto Slab"/>
                <a:cs typeface="Roboto Slab"/>
                <a:sym typeface="Roboto Slab"/>
              </a:rPr>
              <a:t>Excerpt from History of the Niagara Frontier </a:t>
            </a:r>
            <a:r>
              <a:rPr lang="en" sz="2400">
                <a:solidFill>
                  <a:srgbClr val="FF0000"/>
                </a:solidFill>
                <a:latin typeface="Roboto Slab"/>
                <a:ea typeface="Roboto Slab"/>
                <a:cs typeface="Roboto Slab"/>
                <a:sym typeface="Roboto Slab"/>
              </a:rPr>
              <a:t>:</a:t>
            </a:r>
            <a:r>
              <a:rPr lang="en" sz="2400" u="sng">
                <a:solidFill>
                  <a:srgbClr val="954F72"/>
                </a:solidFill>
                <a:highlight>
                  <a:srgbClr val="FFFF00"/>
                </a:highlight>
                <a:latin typeface="Roboto Slab"/>
                <a:ea typeface="Roboto Slab"/>
                <a:cs typeface="Roboto Slab"/>
                <a:sym typeface="Roboto Slab"/>
                <a:hlinkClick r:id="rId4">
                  <a:extLst>
                    <a:ext uri="{A12FA001-AC4F-418D-AE19-62706E023703}">
                      <ahyp:hlinkClr xmlns:ahyp="http://schemas.microsoft.com/office/drawing/2018/hyperlinkcolor" val="tx"/>
                    </a:ext>
                  </a:extLst>
                </a:hlinkClick>
              </a:rPr>
              <a:t>https://cdm16694.contentdm.oclc.org/digital/collection/VVN001/id/682</a:t>
            </a:r>
            <a:endParaRPr sz="2400">
              <a:solidFill>
                <a:srgbClr val="000000"/>
              </a:solidFill>
              <a:highlight>
                <a:srgbClr val="FFFF00"/>
              </a:highlight>
              <a:latin typeface="Roboto Slab"/>
              <a:ea typeface="Roboto Slab"/>
              <a:cs typeface="Roboto Slab"/>
              <a:sym typeface="Roboto Slab"/>
            </a:endParaRPr>
          </a:p>
          <a:p>
            <a:pPr marL="0" lvl="0" indent="0" algn="l" rtl="0">
              <a:spcBef>
                <a:spcPts val="0"/>
              </a:spcBef>
              <a:spcAft>
                <a:spcPts val="16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#3</a:t>
            </a:r>
            <a:endParaRPr/>
          </a:p>
        </p:txBody>
      </p:sp>
      <p:sp>
        <p:nvSpPr>
          <p:cNvPr id="202" name="Google Shape;202;p3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B:</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Laura Colton’s recollection </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Niagara County Historical Society</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sz="2400" b="1">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
        <p:nvSpPr>
          <p:cNvPr id="203" name="Google Shape;203;p3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B: </a:t>
            </a:r>
            <a:endParaRPr sz="2400" b="1">
              <a:solidFill>
                <a:srgbClr val="FFFFFF"/>
              </a:solidFill>
              <a:latin typeface="Roboto Slab"/>
              <a:ea typeface="Roboto Slab"/>
              <a:cs typeface="Roboto Slab"/>
              <a:sym typeface="Roboto Slab"/>
            </a:endParaRPr>
          </a:p>
          <a:p>
            <a:pPr marL="0" lvl="0" indent="0" algn="l" rtl="0">
              <a:lnSpc>
                <a:spcPct val="100000"/>
              </a:lnSpc>
              <a:spcBef>
                <a:spcPts val="300"/>
              </a:spcBef>
              <a:spcAft>
                <a:spcPts val="0"/>
              </a:spcAft>
              <a:buNone/>
            </a:pPr>
            <a:r>
              <a:rPr lang="en" sz="2400" u="sng">
                <a:solidFill>
                  <a:schemeClr val="hlink"/>
                </a:solidFill>
                <a:highlight>
                  <a:srgbClr val="FFFF00"/>
                </a:highlight>
                <a:latin typeface="Roboto Slab"/>
                <a:ea typeface="Roboto Slab"/>
                <a:cs typeface="Roboto Slab"/>
                <a:sym typeface="Roboto Slab"/>
                <a:hlinkClick r:id="rId3"/>
              </a:rPr>
              <a:t>https://niagarahistory.org/wp-content/uploads/2021/01/Recollections-of-Lockport-residents.pdf</a:t>
            </a:r>
            <a:r>
              <a:rPr lang="en" sz="2400">
                <a:solidFill>
                  <a:srgbClr val="FFFFFF"/>
                </a:solidFill>
                <a:highlight>
                  <a:srgbClr val="FFFF00"/>
                </a:highlight>
                <a:latin typeface="Roboto Slab"/>
                <a:ea typeface="Roboto Slab"/>
                <a:cs typeface="Roboto Slab"/>
                <a:sym typeface="Roboto Slab"/>
              </a:rPr>
              <a:t> </a:t>
            </a:r>
            <a:endParaRPr sz="2400">
              <a:solidFill>
                <a:srgbClr val="000000"/>
              </a:solidFill>
              <a:highlight>
                <a:srgbClr val="FFFF00"/>
              </a:highlight>
              <a:latin typeface="Roboto Slab"/>
              <a:ea typeface="Roboto Slab"/>
              <a:cs typeface="Roboto Slab"/>
              <a:sym typeface="Roboto Slab"/>
            </a:endParaRPr>
          </a:p>
          <a:p>
            <a:pPr marL="0" lvl="0" indent="0" algn="l" rtl="0">
              <a:spcBef>
                <a:spcPts val="0"/>
              </a:spcBef>
              <a:spcAft>
                <a:spcPts val="160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#3</a:t>
            </a:r>
            <a:endParaRPr/>
          </a:p>
        </p:txBody>
      </p:sp>
      <p:sp>
        <p:nvSpPr>
          <p:cNvPr id="209" name="Google Shape;209;p36"/>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C: </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Recreated Blacksmith Shop Yates Barn, Niagara County Historical Society, Lockport NY</a:t>
            </a:r>
            <a:endParaRPr sz="2400">
              <a:solidFill>
                <a:srgbClr val="FFFFFF"/>
              </a:solidFill>
              <a:latin typeface="Roboto Slab"/>
              <a:ea typeface="Roboto Slab"/>
              <a:cs typeface="Roboto Slab"/>
              <a:sym typeface="Roboto Slab"/>
            </a:endParaRPr>
          </a:p>
          <a:p>
            <a:pPr marL="0" lvl="0" indent="0" algn="l" rtl="0">
              <a:spcBef>
                <a:spcPts val="0"/>
              </a:spcBef>
              <a:spcAft>
                <a:spcPts val="1600"/>
              </a:spcAft>
              <a:buNone/>
            </a:pPr>
            <a:endParaRPr sz="2400" b="1">
              <a:solidFill>
                <a:srgbClr val="FFFFFF"/>
              </a:solidFill>
              <a:latin typeface="Roboto Slab"/>
              <a:ea typeface="Roboto Slab"/>
              <a:cs typeface="Roboto Slab"/>
              <a:sym typeface="Roboto Slab"/>
            </a:endParaRPr>
          </a:p>
        </p:txBody>
      </p:sp>
      <p:sp>
        <p:nvSpPr>
          <p:cNvPr id="210" name="Google Shape;210;p36"/>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C:</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a:solidFill>
                  <a:srgbClr val="FFFFFF"/>
                </a:solidFill>
                <a:latin typeface="Roboto Slab"/>
                <a:ea typeface="Roboto Slab"/>
                <a:cs typeface="Roboto Slab"/>
                <a:sym typeface="Roboto Slab"/>
              </a:rPr>
              <a:t>Recreated Carpenter Shop Yates Barn, Niagara County Historical Society, Lockport NY</a:t>
            </a:r>
            <a:endParaRPr sz="2400" u="sng">
              <a:solidFill>
                <a:srgbClr val="954F72"/>
              </a:solidFill>
              <a:highlight>
                <a:srgbClr val="FFFF00"/>
              </a:highlight>
              <a:latin typeface="Roboto Slab"/>
              <a:ea typeface="Roboto Slab"/>
              <a:cs typeface="Roboto Slab"/>
              <a:sym typeface="Roboto Slab"/>
            </a:endParaRPr>
          </a:p>
          <a:p>
            <a:pPr marL="0" lvl="0" indent="0" algn="l" rtl="0">
              <a:spcBef>
                <a:spcPts val="0"/>
              </a:spcBef>
              <a:spcAft>
                <a:spcPts val="16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Primary Source Set #3</a:t>
            </a:r>
            <a:endParaRPr/>
          </a:p>
        </p:txBody>
      </p:sp>
      <p:sp>
        <p:nvSpPr>
          <p:cNvPr id="216" name="Google Shape;216;p37"/>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D: </a:t>
            </a:r>
            <a:endParaRPr sz="2400" b="1">
              <a:solidFill>
                <a:srgbClr val="FFFFFF"/>
              </a:solidFill>
              <a:latin typeface="Roboto Slab"/>
              <a:ea typeface="Roboto Slab"/>
              <a:cs typeface="Roboto Slab"/>
              <a:sym typeface="Roboto Slab"/>
            </a:endParaRPr>
          </a:p>
          <a:p>
            <a:pPr marL="0" lvl="0" indent="0" algn="l" rtl="0">
              <a:spcBef>
                <a:spcPts val="300"/>
              </a:spcBef>
              <a:spcAft>
                <a:spcPts val="300"/>
              </a:spcAft>
              <a:buNone/>
            </a:pPr>
            <a:r>
              <a:rPr lang="en" sz="2400">
                <a:latin typeface="Roboto Slab"/>
                <a:ea typeface="Roboto Slab"/>
                <a:cs typeface="Roboto Slab"/>
                <a:sym typeface="Roboto Slab"/>
              </a:rPr>
              <a:t>Lockport in 1836 from an Old Print, </a:t>
            </a:r>
            <a:endParaRPr sz="2400">
              <a:solidFill>
                <a:srgbClr val="FFFFFF"/>
              </a:solidFill>
              <a:latin typeface="Roboto Slab"/>
              <a:ea typeface="Roboto Slab"/>
              <a:cs typeface="Roboto Slab"/>
              <a:sym typeface="Roboto Slab"/>
            </a:endParaRPr>
          </a:p>
        </p:txBody>
      </p:sp>
      <p:sp>
        <p:nvSpPr>
          <p:cNvPr id="217" name="Google Shape;217;p37"/>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Source D:</a:t>
            </a:r>
            <a:endParaRPr sz="2400" b="1">
              <a:solidFill>
                <a:srgbClr val="FFFFFF"/>
              </a:solidFill>
              <a:latin typeface="Roboto Slab"/>
              <a:ea typeface="Roboto Slab"/>
              <a:cs typeface="Roboto Slab"/>
              <a:sym typeface="Roboto Slab"/>
            </a:endParaRPr>
          </a:p>
          <a:p>
            <a:pPr marL="0" lvl="0" indent="0" algn="l" rtl="0">
              <a:spcBef>
                <a:spcPts val="300"/>
              </a:spcBef>
              <a:spcAft>
                <a:spcPts val="0"/>
              </a:spcAft>
              <a:buNone/>
            </a:pPr>
            <a:r>
              <a:rPr lang="en" sz="2400" u="sng">
                <a:solidFill>
                  <a:srgbClr val="954F72"/>
                </a:solidFill>
                <a:highlight>
                  <a:srgbClr val="FFFF00"/>
                </a:highlight>
                <a:latin typeface="Roboto Slab"/>
                <a:ea typeface="Roboto Slab"/>
                <a:cs typeface="Roboto Slab"/>
                <a:sym typeface="Roboto Slab"/>
                <a:hlinkClick r:id="rId3">
                  <a:extLst>
                    <a:ext uri="{A12FA001-AC4F-418D-AE19-62706E023703}">
                      <ahyp:hlinkClr xmlns:ahyp="http://schemas.microsoft.com/office/drawing/2018/hyperlinkcolor" val="tx"/>
                    </a:ext>
                  </a:extLst>
                </a:hlinkClick>
              </a:rPr>
              <a:t>https://www.eriecanal.org/images/Lockport-2/Bufford-1836.jpg</a:t>
            </a:r>
            <a:endParaRPr sz="2400" u="sng">
              <a:solidFill>
                <a:srgbClr val="954F72"/>
              </a:solidFill>
              <a:highlight>
                <a:srgbClr val="FFFF00"/>
              </a:highlight>
              <a:latin typeface="Roboto Slab"/>
              <a:ea typeface="Roboto Slab"/>
              <a:cs typeface="Roboto Slab"/>
              <a:sym typeface="Roboto Slab"/>
            </a:endParaRPr>
          </a:p>
          <a:p>
            <a:pPr marL="0" lvl="0" indent="0" algn="l" rtl="0">
              <a:spcBef>
                <a:spcPts val="300"/>
              </a:spcBef>
              <a:spcAft>
                <a:spcPts val="160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8"/>
          <p:cNvSpPr/>
          <p:nvPr/>
        </p:nvSpPr>
        <p:spPr>
          <a:xfrm>
            <a:off x="340934" y="2199000"/>
            <a:ext cx="1872300" cy="745500"/>
          </a:xfrm>
          <a:prstGeom prst="homePlate">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23" name="Google Shape;223;p38"/>
          <p:cNvSpPr txBox="1">
            <a:spLocks noGrp="1"/>
          </p:cNvSpPr>
          <p:nvPr>
            <p:ph type="body" idx="4294967295"/>
          </p:nvPr>
        </p:nvSpPr>
        <p:spPr>
          <a:xfrm>
            <a:off x="340923" y="2336550"/>
            <a:ext cx="14556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5 mins</a:t>
            </a:r>
            <a:endParaRPr>
              <a:solidFill>
                <a:schemeClr val="lt1"/>
              </a:solidFill>
            </a:endParaRPr>
          </a:p>
        </p:txBody>
      </p:sp>
      <p:grpSp>
        <p:nvGrpSpPr>
          <p:cNvPr id="224" name="Google Shape;224;p38"/>
          <p:cNvGrpSpPr/>
          <p:nvPr/>
        </p:nvGrpSpPr>
        <p:grpSpPr>
          <a:xfrm>
            <a:off x="912820" y="1610215"/>
            <a:ext cx="198900" cy="593656"/>
            <a:chOff x="777447" y="1610215"/>
            <a:chExt cx="198900" cy="593656"/>
          </a:xfrm>
        </p:grpSpPr>
        <p:cxnSp>
          <p:nvCxnSpPr>
            <p:cNvPr id="225" name="Google Shape;225;p38"/>
            <p:cNvCxnSpPr/>
            <p:nvPr/>
          </p:nvCxnSpPr>
          <p:spPr>
            <a:xfrm>
              <a:off x="876909" y="1649171"/>
              <a:ext cx="0" cy="554700"/>
            </a:xfrm>
            <a:prstGeom prst="straightConnector1">
              <a:avLst/>
            </a:prstGeom>
            <a:noFill/>
            <a:ln w="9525" cap="flat" cmpd="sng">
              <a:solidFill>
                <a:schemeClr val="dk2"/>
              </a:solidFill>
              <a:prstDash val="solid"/>
              <a:round/>
              <a:headEnd type="none" w="sm" len="sm"/>
              <a:tailEnd type="none" w="sm" len="sm"/>
            </a:ln>
          </p:spPr>
        </p:cxnSp>
        <p:sp>
          <p:nvSpPr>
            <p:cNvPr id="226" name="Google Shape;226;p38"/>
            <p:cNvSpPr/>
            <p:nvPr/>
          </p:nvSpPr>
          <p:spPr>
            <a:xfrm>
              <a:off x="777447"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38"/>
          <p:cNvSpPr txBox="1">
            <a:spLocks noGrp="1"/>
          </p:cNvSpPr>
          <p:nvPr>
            <p:ph type="body" idx="4294967295"/>
          </p:nvPr>
        </p:nvSpPr>
        <p:spPr>
          <a:xfrm>
            <a:off x="318375" y="374700"/>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Examine the Compelling Question and Staging the Question</a:t>
            </a:r>
            <a:endParaRPr sz="1600"/>
          </a:p>
        </p:txBody>
      </p:sp>
      <p:sp>
        <p:nvSpPr>
          <p:cNvPr id="228" name="Google Shape;228;p38"/>
          <p:cNvSpPr/>
          <p:nvPr/>
        </p:nvSpPr>
        <p:spPr>
          <a:xfrm>
            <a:off x="1817054"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29" name="Google Shape;229;p38"/>
          <p:cNvSpPr txBox="1">
            <a:spLocks noGrp="1"/>
          </p:cNvSpPr>
          <p:nvPr>
            <p:ph type="body" idx="4294967295"/>
          </p:nvPr>
        </p:nvSpPr>
        <p:spPr>
          <a:xfrm>
            <a:off x="2126317"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10 mins</a:t>
            </a:r>
            <a:endParaRPr>
              <a:solidFill>
                <a:schemeClr val="lt1"/>
              </a:solidFill>
            </a:endParaRPr>
          </a:p>
        </p:txBody>
      </p:sp>
      <p:grpSp>
        <p:nvGrpSpPr>
          <p:cNvPr id="230" name="Google Shape;230;p38"/>
          <p:cNvGrpSpPr/>
          <p:nvPr/>
        </p:nvGrpSpPr>
        <p:grpSpPr>
          <a:xfrm>
            <a:off x="2266282" y="2938958"/>
            <a:ext cx="198900" cy="593656"/>
            <a:chOff x="2223534" y="2938958"/>
            <a:chExt cx="198900" cy="593656"/>
          </a:xfrm>
        </p:grpSpPr>
        <p:cxnSp>
          <p:nvCxnSpPr>
            <p:cNvPr id="231" name="Google Shape;231;p38"/>
            <p:cNvCxnSpPr/>
            <p:nvPr/>
          </p:nvCxnSpPr>
          <p:spPr>
            <a:xfrm rot="10800000">
              <a:off x="2322997" y="2938958"/>
              <a:ext cx="0" cy="554700"/>
            </a:xfrm>
            <a:prstGeom prst="straightConnector1">
              <a:avLst/>
            </a:prstGeom>
            <a:noFill/>
            <a:ln w="9525" cap="flat" cmpd="sng">
              <a:solidFill>
                <a:schemeClr val="dk2"/>
              </a:solidFill>
              <a:prstDash val="solid"/>
              <a:round/>
              <a:headEnd type="none" w="sm" len="sm"/>
              <a:tailEnd type="none" w="sm" len="sm"/>
            </a:ln>
          </p:spPr>
        </p:cxnSp>
        <p:sp>
          <p:nvSpPr>
            <p:cNvPr id="232" name="Google Shape;232;p38"/>
            <p:cNvSpPr/>
            <p:nvPr/>
          </p:nvSpPr>
          <p:spPr>
            <a:xfrm rot="10800000" flipH="1">
              <a:off x="2223534" y="3333714"/>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38"/>
          <p:cNvSpPr txBox="1">
            <a:spLocks noGrp="1"/>
          </p:cNvSpPr>
          <p:nvPr>
            <p:ph type="body" idx="4294967295"/>
          </p:nvPr>
        </p:nvSpPr>
        <p:spPr>
          <a:xfrm>
            <a:off x="1244337" y="3757725"/>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Examine Supporting Question #1</a:t>
            </a:r>
            <a:endParaRPr sz="1600"/>
          </a:p>
        </p:txBody>
      </p:sp>
      <p:sp>
        <p:nvSpPr>
          <p:cNvPr id="234" name="Google Shape;234;p38"/>
          <p:cNvSpPr/>
          <p:nvPr/>
        </p:nvSpPr>
        <p:spPr>
          <a:xfrm>
            <a:off x="347197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35" name="Google Shape;235;p38"/>
          <p:cNvSpPr txBox="1">
            <a:spLocks noGrp="1"/>
          </p:cNvSpPr>
          <p:nvPr>
            <p:ph type="body" idx="4294967295"/>
          </p:nvPr>
        </p:nvSpPr>
        <p:spPr>
          <a:xfrm>
            <a:off x="3767755"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10 mins</a:t>
            </a:r>
            <a:endParaRPr>
              <a:solidFill>
                <a:schemeClr val="lt1"/>
              </a:solidFill>
            </a:endParaRPr>
          </a:p>
        </p:txBody>
      </p:sp>
      <p:grpSp>
        <p:nvGrpSpPr>
          <p:cNvPr id="236" name="Google Shape;236;p38"/>
          <p:cNvGrpSpPr/>
          <p:nvPr/>
        </p:nvGrpSpPr>
        <p:grpSpPr>
          <a:xfrm>
            <a:off x="4058732" y="1610215"/>
            <a:ext cx="198900" cy="593656"/>
            <a:chOff x="3918084" y="1610215"/>
            <a:chExt cx="198900" cy="593656"/>
          </a:xfrm>
        </p:grpSpPr>
        <p:cxnSp>
          <p:nvCxnSpPr>
            <p:cNvPr id="237" name="Google Shape;237;p38"/>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238" name="Google Shape;238;p38"/>
            <p:cNvSpPr/>
            <p:nvPr/>
          </p:nvSpPr>
          <p:spPr>
            <a:xfrm>
              <a:off x="3918084"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38"/>
          <p:cNvSpPr txBox="1">
            <a:spLocks noGrp="1"/>
          </p:cNvSpPr>
          <p:nvPr>
            <p:ph type="body" idx="4294967295"/>
          </p:nvPr>
        </p:nvSpPr>
        <p:spPr>
          <a:xfrm>
            <a:off x="3304094" y="374700"/>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Examine Supporting Question #2</a:t>
            </a:r>
            <a:endParaRPr sz="1600"/>
          </a:p>
        </p:txBody>
      </p:sp>
      <p:sp>
        <p:nvSpPr>
          <p:cNvPr id="240" name="Google Shape;240;p38"/>
          <p:cNvSpPr/>
          <p:nvPr/>
        </p:nvSpPr>
        <p:spPr>
          <a:xfrm>
            <a:off x="512689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41" name="Google Shape;241;p38"/>
          <p:cNvSpPr txBox="1">
            <a:spLocks noGrp="1"/>
          </p:cNvSpPr>
          <p:nvPr>
            <p:ph type="body" idx="4294967295"/>
          </p:nvPr>
        </p:nvSpPr>
        <p:spPr>
          <a:xfrm>
            <a:off x="5416699"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10 mins</a:t>
            </a:r>
            <a:endParaRPr>
              <a:solidFill>
                <a:schemeClr val="lt1"/>
              </a:solidFill>
            </a:endParaRPr>
          </a:p>
        </p:txBody>
      </p:sp>
      <p:grpSp>
        <p:nvGrpSpPr>
          <p:cNvPr id="242" name="Google Shape;242;p38"/>
          <p:cNvGrpSpPr/>
          <p:nvPr/>
        </p:nvGrpSpPr>
        <p:grpSpPr>
          <a:xfrm>
            <a:off x="5973070" y="2938958"/>
            <a:ext cx="198900" cy="593656"/>
            <a:chOff x="5958946" y="2938958"/>
            <a:chExt cx="198900" cy="593656"/>
          </a:xfrm>
        </p:grpSpPr>
        <p:cxnSp>
          <p:nvCxnSpPr>
            <p:cNvPr id="243" name="Google Shape;243;p38"/>
            <p:cNvCxnSpPr/>
            <p:nvPr/>
          </p:nvCxnSpPr>
          <p:spPr>
            <a:xfrm rot="10800000">
              <a:off x="6058409" y="2938958"/>
              <a:ext cx="0" cy="554700"/>
            </a:xfrm>
            <a:prstGeom prst="straightConnector1">
              <a:avLst/>
            </a:prstGeom>
            <a:noFill/>
            <a:ln w="9525" cap="flat" cmpd="sng">
              <a:solidFill>
                <a:schemeClr val="dk2"/>
              </a:solidFill>
              <a:prstDash val="solid"/>
              <a:round/>
              <a:headEnd type="none" w="sm" len="sm"/>
              <a:tailEnd type="none" w="sm" len="sm"/>
            </a:ln>
          </p:spPr>
        </p:cxnSp>
        <p:sp>
          <p:nvSpPr>
            <p:cNvPr id="244" name="Google Shape;244;p38"/>
            <p:cNvSpPr/>
            <p:nvPr/>
          </p:nvSpPr>
          <p:spPr>
            <a:xfrm rot="10800000" flipH="1">
              <a:off x="5958946" y="3333714"/>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 name="Google Shape;245;p38"/>
          <p:cNvSpPr txBox="1">
            <a:spLocks noGrp="1"/>
          </p:cNvSpPr>
          <p:nvPr>
            <p:ph type="body" idx="4294967295"/>
          </p:nvPr>
        </p:nvSpPr>
        <p:spPr>
          <a:xfrm>
            <a:off x="5126902" y="3757725"/>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Examine Supporting Question #3</a:t>
            </a:r>
            <a:endParaRPr sz="1600"/>
          </a:p>
        </p:txBody>
      </p:sp>
      <p:sp>
        <p:nvSpPr>
          <p:cNvPr id="246" name="Google Shape;246;p38"/>
          <p:cNvSpPr/>
          <p:nvPr/>
        </p:nvSpPr>
        <p:spPr>
          <a:xfrm>
            <a:off x="6781813" y="2199000"/>
            <a:ext cx="2051100" cy="745500"/>
          </a:xfrm>
          <a:prstGeom prst="chevron">
            <a:avLst>
              <a:gd name="adj" fmla="val 50000"/>
            </a:avLst>
          </a:prstGeom>
          <a:solidFill>
            <a:schemeClr val="dk1"/>
          </a:solidFill>
          <a:ln w="9525" cap="flat" cmpd="sng">
            <a:solidFill>
              <a:schemeClr val="lt1"/>
            </a:solidFill>
            <a:prstDash val="solid"/>
            <a:round/>
            <a:headEnd type="none" w="sm" len="sm"/>
            <a:tailEnd type="none" w="sm" len="sm"/>
          </a:ln>
        </p:spPr>
        <p:txBody>
          <a:bodyPr spcFirstLastPara="1" wrap="square" lIns="121875" tIns="121875" rIns="121875" bIns="121875" anchor="ctr" anchorCtr="0">
            <a:noAutofit/>
          </a:bodyPr>
          <a:lstStyle/>
          <a:p>
            <a:pPr marL="0" lvl="0" indent="0" algn="l" rtl="0">
              <a:spcBef>
                <a:spcPts val="0"/>
              </a:spcBef>
              <a:spcAft>
                <a:spcPts val="0"/>
              </a:spcAft>
              <a:buNone/>
            </a:pPr>
            <a:endParaRPr/>
          </a:p>
        </p:txBody>
      </p:sp>
      <p:sp>
        <p:nvSpPr>
          <p:cNvPr id="247" name="Google Shape;247;p38"/>
          <p:cNvSpPr txBox="1">
            <a:spLocks noGrp="1"/>
          </p:cNvSpPr>
          <p:nvPr>
            <p:ph type="body" idx="4294967295"/>
          </p:nvPr>
        </p:nvSpPr>
        <p:spPr>
          <a:xfrm>
            <a:off x="7111512" y="2336550"/>
            <a:ext cx="1315500" cy="4704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a:solidFill>
                  <a:schemeClr val="lt1"/>
                </a:solidFill>
              </a:rPr>
              <a:t>15 mins</a:t>
            </a:r>
            <a:endParaRPr>
              <a:solidFill>
                <a:schemeClr val="lt1"/>
              </a:solidFill>
            </a:endParaRPr>
          </a:p>
        </p:txBody>
      </p:sp>
      <p:grpSp>
        <p:nvGrpSpPr>
          <p:cNvPr id="248" name="Google Shape;248;p38"/>
          <p:cNvGrpSpPr/>
          <p:nvPr/>
        </p:nvGrpSpPr>
        <p:grpSpPr>
          <a:xfrm>
            <a:off x="7669807" y="1610215"/>
            <a:ext cx="198900" cy="593656"/>
            <a:chOff x="3918084" y="1610215"/>
            <a:chExt cx="198900" cy="593656"/>
          </a:xfrm>
        </p:grpSpPr>
        <p:cxnSp>
          <p:nvCxnSpPr>
            <p:cNvPr id="249" name="Google Shape;249;p38"/>
            <p:cNvCxnSpPr/>
            <p:nvPr/>
          </p:nvCxnSpPr>
          <p:spPr>
            <a:xfrm>
              <a:off x="4017546" y="1649171"/>
              <a:ext cx="0" cy="554700"/>
            </a:xfrm>
            <a:prstGeom prst="straightConnector1">
              <a:avLst/>
            </a:prstGeom>
            <a:noFill/>
            <a:ln w="9525" cap="flat" cmpd="sng">
              <a:solidFill>
                <a:schemeClr val="dk2"/>
              </a:solidFill>
              <a:prstDash val="solid"/>
              <a:round/>
              <a:headEnd type="none" w="sm" len="sm"/>
              <a:tailEnd type="none" w="sm" len="sm"/>
            </a:ln>
          </p:spPr>
        </p:cxnSp>
        <p:sp>
          <p:nvSpPr>
            <p:cNvPr id="250" name="Google Shape;250;p38"/>
            <p:cNvSpPr/>
            <p:nvPr/>
          </p:nvSpPr>
          <p:spPr>
            <a:xfrm>
              <a:off x="3918084" y="1610215"/>
              <a:ext cx="198900" cy="198900"/>
            </a:xfrm>
            <a:prstGeom prst="ellips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 name="Google Shape;251;p38"/>
          <p:cNvSpPr txBox="1">
            <a:spLocks noGrp="1"/>
          </p:cNvSpPr>
          <p:nvPr>
            <p:ph type="body" idx="4294967295"/>
          </p:nvPr>
        </p:nvSpPr>
        <p:spPr>
          <a:xfrm>
            <a:off x="6685979" y="374700"/>
            <a:ext cx="2242800" cy="906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a:t>Formative Performance Task Review </a:t>
            </a:r>
            <a:endParaRPr sz="1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Homework</a:t>
            </a:r>
            <a:endParaRPr/>
          </a:p>
        </p:txBody>
      </p:sp>
      <p:sp>
        <p:nvSpPr>
          <p:cNvPr id="257" name="Google Shape;257;p39"/>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Roboto Slab"/>
                <a:ea typeface="Roboto Slab"/>
                <a:cs typeface="Roboto Slab"/>
                <a:sym typeface="Roboto Slab"/>
              </a:rPr>
              <a:t>ARGUMENT</a:t>
            </a:r>
            <a:r>
              <a:rPr lang="en" sz="2400">
                <a:solidFill>
                  <a:srgbClr val="FFFFFF"/>
                </a:solidFill>
                <a:latin typeface="Roboto Slab"/>
                <a:ea typeface="Roboto Slab"/>
                <a:cs typeface="Roboto Slab"/>
                <a:sym typeface="Roboto Slab"/>
              </a:rPr>
              <a:t> What factors led to the decision to build the Erie Canal across New York? Construct an argument that addresses the compelling question using specific claims and evidence. </a:t>
            </a:r>
            <a:endParaRPr sz="2400">
              <a:solidFill>
                <a:srgbClr val="FFFFFF"/>
              </a:solidFill>
              <a:latin typeface="Roboto Slab"/>
              <a:ea typeface="Roboto Slab"/>
              <a:cs typeface="Roboto Slab"/>
              <a:sym typeface="Roboto Slab"/>
            </a:endParaRPr>
          </a:p>
          <a:p>
            <a:pPr marL="0" lvl="0" indent="0" algn="l" rtl="0">
              <a:spcBef>
                <a:spcPts val="1600"/>
              </a:spcBef>
              <a:spcAft>
                <a:spcPts val="0"/>
              </a:spcAft>
              <a:buNone/>
            </a:pPr>
            <a:endParaRPr>
              <a:solidFill>
                <a:srgbClr val="FFFFFF"/>
              </a:solidFill>
            </a:endParaRPr>
          </a:p>
          <a:p>
            <a:pPr marL="0" lvl="0" indent="0" algn="l" rtl="0">
              <a:spcBef>
                <a:spcPts val="1600"/>
              </a:spcBef>
              <a:spcAft>
                <a:spcPts val="1600"/>
              </a:spcAft>
              <a:buNone/>
            </a:pPr>
            <a:endParaRPr>
              <a:solidFill>
                <a:srgbClr val="FFFFFF"/>
              </a:solidFill>
            </a:endParaRPr>
          </a:p>
        </p:txBody>
      </p:sp>
      <p:sp>
        <p:nvSpPr>
          <p:cNvPr id="258" name="Google Shape;258;p39"/>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b="1">
                <a:solidFill>
                  <a:srgbClr val="FFFFFF"/>
                </a:solidFill>
                <a:latin typeface="Roboto Slab"/>
                <a:ea typeface="Roboto Slab"/>
                <a:cs typeface="Roboto Slab"/>
                <a:sym typeface="Roboto Slab"/>
              </a:rPr>
              <a:t>EXTENSION </a:t>
            </a:r>
            <a:r>
              <a:rPr lang="en" sz="2400">
                <a:solidFill>
                  <a:srgbClr val="FFFFFF"/>
                </a:solidFill>
                <a:latin typeface="Roboto Slab"/>
                <a:ea typeface="Roboto Slab"/>
                <a:cs typeface="Roboto Slab"/>
                <a:sym typeface="Roboto Slab"/>
              </a:rPr>
              <a:t>Write an advertisement to entice people to move west </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0"/>
          <p:cNvSpPr txBox="1">
            <a:spLocks noGrp="1"/>
          </p:cNvSpPr>
          <p:nvPr>
            <p:ph type="title"/>
          </p:nvPr>
        </p:nvSpPr>
        <p:spPr>
          <a:xfrm>
            <a:off x="387900" y="478700"/>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Taking Informed Action</a:t>
            </a:r>
            <a:endParaRPr/>
          </a:p>
        </p:txBody>
      </p:sp>
      <p:sp>
        <p:nvSpPr>
          <p:cNvPr id="264" name="Google Shape;264;p40"/>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UNDERSTAND </a:t>
            </a:r>
            <a:r>
              <a:rPr lang="en" sz="2400">
                <a:solidFill>
                  <a:srgbClr val="FFFFFF"/>
                </a:solidFill>
                <a:latin typeface="Roboto Slab"/>
                <a:ea typeface="Roboto Slab"/>
                <a:cs typeface="Roboto Slab"/>
                <a:sym typeface="Roboto Slab"/>
              </a:rPr>
              <a:t>Collect data about how greater access to markets enhances economic growth</a:t>
            </a:r>
            <a:endParaRPr sz="2400">
              <a:solidFill>
                <a:srgbClr val="FFFFFF"/>
              </a:solidFill>
              <a:latin typeface="Roboto Slab"/>
              <a:ea typeface="Roboto Slab"/>
              <a:cs typeface="Roboto Slab"/>
              <a:sym typeface="Roboto Slab"/>
            </a:endParaRPr>
          </a:p>
          <a:p>
            <a:pPr marL="0" lvl="0" indent="0" algn="l" rtl="0">
              <a:spcBef>
                <a:spcPts val="300"/>
              </a:spcBef>
              <a:spcAft>
                <a:spcPts val="1600"/>
              </a:spcAft>
              <a:buNone/>
            </a:pPr>
            <a:endParaRPr/>
          </a:p>
        </p:txBody>
      </p:sp>
      <p:sp>
        <p:nvSpPr>
          <p:cNvPr id="265" name="Google Shape;265;p40"/>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300"/>
              </a:spcBef>
              <a:spcAft>
                <a:spcPts val="0"/>
              </a:spcAft>
              <a:buNone/>
            </a:pPr>
            <a:r>
              <a:rPr lang="en" sz="2400" b="1">
                <a:solidFill>
                  <a:srgbClr val="FFFFFF"/>
                </a:solidFill>
                <a:latin typeface="Roboto Slab"/>
                <a:ea typeface="Roboto Slab"/>
                <a:cs typeface="Roboto Slab"/>
                <a:sym typeface="Roboto Slab"/>
              </a:rPr>
              <a:t>ASSESS </a:t>
            </a:r>
            <a:r>
              <a:rPr lang="en" sz="2400">
                <a:solidFill>
                  <a:srgbClr val="FFFFFF"/>
                </a:solidFill>
                <a:latin typeface="Roboto Slab"/>
                <a:ea typeface="Roboto Slab"/>
                <a:cs typeface="Roboto Slab"/>
                <a:sym typeface="Roboto Slab"/>
              </a:rPr>
              <a:t>Brainstorm ideas about how to “market” the Erie Canal today in New York and the nation</a:t>
            </a: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160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1"/>
          <p:cNvSpPr txBox="1">
            <a:spLocks noGrp="1"/>
          </p:cNvSpPr>
          <p:nvPr>
            <p:ph type="title"/>
          </p:nvPr>
        </p:nvSpPr>
        <p:spPr>
          <a:xfrm>
            <a:off x="387900" y="478700"/>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Taking Informed Action</a:t>
            </a:r>
            <a:endParaRPr/>
          </a:p>
        </p:txBody>
      </p:sp>
      <p:sp>
        <p:nvSpPr>
          <p:cNvPr id="271" name="Google Shape;271;p41"/>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FFFFFF"/>
                </a:solidFill>
                <a:latin typeface="Roboto Slab"/>
                <a:ea typeface="Roboto Slab"/>
                <a:cs typeface="Roboto Slab"/>
                <a:sym typeface="Roboto Slab"/>
              </a:rPr>
              <a:t>ACT </a:t>
            </a:r>
            <a:r>
              <a:rPr lang="en" sz="2400">
                <a:solidFill>
                  <a:srgbClr val="FFFFFF"/>
                </a:solidFill>
                <a:latin typeface="Roboto Slab"/>
                <a:ea typeface="Roboto Slab"/>
                <a:cs typeface="Roboto Slab"/>
                <a:sym typeface="Roboto Slab"/>
              </a:rPr>
              <a:t>Create a public service announcement to promote the importance of the Erie Canal to people in New York</a:t>
            </a:r>
            <a:endParaRPr sz="2400">
              <a:solidFill>
                <a:srgbClr val="FFFFFF"/>
              </a:solidFill>
              <a:latin typeface="Roboto Slab"/>
              <a:ea typeface="Roboto Slab"/>
              <a:cs typeface="Roboto Slab"/>
              <a:sym typeface="Roboto Slab"/>
            </a:endParaRPr>
          </a:p>
          <a:p>
            <a:pPr marL="0" lvl="0" indent="0" algn="l" rtl="0">
              <a:spcBef>
                <a:spcPts val="1600"/>
              </a:spcBef>
              <a:spcAft>
                <a:spcPts val="0"/>
              </a:spcAft>
              <a:buNone/>
            </a:pPr>
            <a:endParaRPr sz="2400">
              <a:solidFill>
                <a:srgbClr val="FFFFFF"/>
              </a:solidFill>
              <a:latin typeface="Roboto Slab"/>
              <a:ea typeface="Roboto Slab"/>
              <a:cs typeface="Roboto Slab"/>
              <a:sym typeface="Roboto Slab"/>
            </a:endParaRPr>
          </a:p>
          <a:p>
            <a:pPr marL="0" lvl="0" indent="0" algn="l" rtl="0">
              <a:spcBef>
                <a:spcPts val="300"/>
              </a:spcBef>
              <a:spcAft>
                <a:spcPts val="0"/>
              </a:spcAft>
              <a:buNone/>
            </a:pPr>
            <a:endParaRPr/>
          </a:p>
          <a:p>
            <a:pPr marL="0" lvl="0" indent="0" algn="l" rtl="0">
              <a:spcBef>
                <a:spcPts val="1600"/>
              </a:spcBef>
              <a:spcAft>
                <a:spcPts val="1600"/>
              </a:spcAft>
              <a:buNone/>
            </a:pPr>
            <a:endParaRPr/>
          </a:p>
        </p:txBody>
      </p:sp>
      <p:sp>
        <p:nvSpPr>
          <p:cNvPr id="272" name="Google Shape;272;p41"/>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265500" y="1718250"/>
            <a:ext cx="4045200" cy="170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Audience</a:t>
            </a:r>
            <a:endParaRPr/>
          </a:p>
        </p:txBody>
      </p:sp>
      <p:sp>
        <p:nvSpPr>
          <p:cNvPr id="76" name="Google Shape;76;p15"/>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4th Grade</a:t>
            </a:r>
            <a:endParaRPr/>
          </a:p>
          <a:p>
            <a:pPr marL="457200" lvl="0" indent="-342900" algn="l" rtl="0">
              <a:spcBef>
                <a:spcPts val="1600"/>
              </a:spcBef>
              <a:spcAft>
                <a:spcPts val="0"/>
              </a:spcAft>
              <a:buSzPts val="1800"/>
              <a:buChar char="●"/>
            </a:pPr>
            <a:r>
              <a:rPr lang="en"/>
              <a:t>Social Studies</a:t>
            </a:r>
            <a:endParaRPr/>
          </a:p>
          <a:p>
            <a:pPr marL="457200" lvl="0" indent="-342900" algn="l" rtl="0">
              <a:spcBef>
                <a:spcPts val="1600"/>
              </a:spcBef>
              <a:spcAft>
                <a:spcPts val="1600"/>
              </a:spcAft>
              <a:buSzPts val="1800"/>
              <a:buChar char="●"/>
            </a:pPr>
            <a:r>
              <a:rPr lang="en"/>
              <a:t>NYS &amp; Local History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Credits and Resources</a:t>
            </a:r>
            <a:endParaRPr/>
          </a:p>
        </p:txBody>
      </p:sp>
      <p:sp>
        <p:nvSpPr>
          <p:cNvPr id="278" name="Google Shape;278;p42"/>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Special Thanks to:</a:t>
            </a:r>
            <a:endParaRPr dirty="0"/>
          </a:p>
          <a:p>
            <a:pPr marL="0" lvl="0" indent="0" algn="l" rtl="0">
              <a:spcBef>
                <a:spcPts val="1600"/>
              </a:spcBef>
              <a:spcAft>
                <a:spcPts val="0"/>
              </a:spcAft>
              <a:buNone/>
            </a:pPr>
            <a:r>
              <a:rPr lang="en" dirty="0"/>
              <a:t>Ann Marie </a:t>
            </a:r>
            <a:r>
              <a:rPr lang="en" dirty="0" err="1"/>
              <a:t>Linnaberry</a:t>
            </a:r>
            <a:r>
              <a:rPr lang="en" dirty="0"/>
              <a:t>: Niagara County Historical Center</a:t>
            </a:r>
            <a:endParaRPr dirty="0"/>
          </a:p>
          <a:p>
            <a:pPr marL="0" lvl="0" indent="0" algn="l" rtl="0">
              <a:spcBef>
                <a:spcPts val="1600"/>
              </a:spcBef>
              <a:spcAft>
                <a:spcPts val="0"/>
              </a:spcAft>
              <a:buNone/>
            </a:pPr>
            <a:r>
              <a:rPr lang="en" dirty="0"/>
              <a:t>Heidi </a:t>
            </a:r>
            <a:r>
              <a:rPr lang="en" dirty="0" err="1"/>
              <a:t>Ziemer</a:t>
            </a:r>
            <a:r>
              <a:rPr lang="en" dirty="0"/>
              <a:t>: Western New York Library Resources Council</a:t>
            </a:r>
            <a:endParaRPr dirty="0"/>
          </a:p>
          <a:p>
            <a:pPr marL="0" lvl="0" indent="0" algn="l" rtl="0">
              <a:spcBef>
                <a:spcPts val="1600"/>
              </a:spcBef>
              <a:spcAft>
                <a:spcPts val="1600"/>
              </a:spcAft>
              <a:buNone/>
            </a:pPr>
            <a:r>
              <a:rPr lang="en" dirty="0"/>
              <a:t>Rich </a:t>
            </a:r>
            <a:r>
              <a:rPr lang="en" dirty="0" err="1"/>
              <a:t>Pyszczek</a:t>
            </a:r>
            <a:r>
              <a:rPr lang="en" dirty="0"/>
              <a:t>: Buffalo Public Schools</a:t>
            </a:r>
            <a:endParaRPr dirty="0"/>
          </a:p>
        </p:txBody>
      </p:sp>
      <p:sp>
        <p:nvSpPr>
          <p:cNvPr id="279" name="Google Shape;279;p42"/>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Autofit/>
          </a:bodyPr>
          <a:lstStyle/>
          <a:p>
            <a:pPr marL="0" lvl="0" indent="0">
              <a:lnSpc>
                <a:spcPct val="100000"/>
              </a:lnSpc>
              <a:buNone/>
            </a:pPr>
            <a:r>
              <a:rPr lang="en-US" dirty="0"/>
              <a:t>Resources:</a:t>
            </a:r>
          </a:p>
          <a:p>
            <a:pPr marL="0" lvl="0" indent="0">
              <a:lnSpc>
                <a:spcPct val="100000"/>
              </a:lnSpc>
              <a:buNone/>
            </a:pPr>
            <a:endParaRPr lang="en-US" sz="800" dirty="0"/>
          </a:p>
          <a:p>
            <a:pPr marL="139700" indent="0">
              <a:buNone/>
            </a:pPr>
            <a:r>
              <a:rPr lang="en-US" dirty="0"/>
              <a:t>Niagara County Historical Center</a:t>
            </a:r>
          </a:p>
          <a:p>
            <a:pPr marL="139700" indent="0">
              <a:buNone/>
            </a:pPr>
            <a:endParaRPr lang="en-US" sz="800" dirty="0"/>
          </a:p>
          <a:p>
            <a:pPr marL="139700" indent="0">
              <a:buNone/>
            </a:pPr>
            <a:r>
              <a:rPr lang="en-US" dirty="0"/>
              <a:t>Library of Congress </a:t>
            </a:r>
          </a:p>
          <a:p>
            <a:pPr marL="139700" indent="0">
              <a:buNone/>
            </a:pPr>
            <a:endParaRPr lang="en-US" sz="800" dirty="0"/>
          </a:p>
          <a:p>
            <a:pPr marL="139700" indent="0">
              <a:buNone/>
            </a:pPr>
            <a:r>
              <a:rPr lang="en-US" dirty="0"/>
              <a:t>New York State Library</a:t>
            </a:r>
          </a:p>
          <a:p>
            <a:pPr marL="139700" indent="0">
              <a:buNone/>
            </a:pPr>
            <a:endParaRPr lang="en-US" sz="800" dirty="0"/>
          </a:p>
          <a:p>
            <a:pPr marL="139700" indent="0">
              <a:buNone/>
            </a:pPr>
            <a:r>
              <a:rPr lang="en-US" dirty="0"/>
              <a:t>New York State Archives</a:t>
            </a:r>
          </a:p>
          <a:p>
            <a:pPr marL="139700" indent="0">
              <a:buNone/>
            </a:pPr>
            <a:endParaRPr lang="en-US" sz="800" dirty="0"/>
          </a:p>
          <a:p>
            <a:pPr marL="139700" indent="0">
              <a:buNone/>
            </a:pPr>
            <a:r>
              <a:rPr lang="en-US" dirty="0"/>
              <a:t>New York Heritage</a:t>
            </a:r>
          </a:p>
          <a:p>
            <a:pPr marL="139700" indent="0">
              <a:buNone/>
            </a:pPr>
            <a:endParaRPr lang="en-US" sz="800" dirty="0"/>
          </a:p>
          <a:p>
            <a:pPr marL="139700" indent="0">
              <a:buNone/>
            </a:pPr>
            <a:r>
              <a:rPr lang="en-US" dirty="0"/>
              <a:t>Erie Canal Website</a:t>
            </a:r>
          </a:p>
          <a:p>
            <a:pPr marL="139700" indent="0">
              <a:buNone/>
            </a:pPr>
            <a:endParaRPr lang="en-US" sz="800" dirty="0"/>
          </a:p>
          <a:p>
            <a:pPr marL="139700" indent="0">
              <a:buNone/>
            </a:pPr>
            <a:r>
              <a:rPr lang="en-US"/>
              <a:t>Buffalo Architecture and History</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NYS Social Studies Framework Connection</a:t>
            </a:r>
            <a:endParaRPr/>
          </a:p>
        </p:txBody>
      </p:sp>
      <p:sp>
        <p:nvSpPr>
          <p:cNvPr id="82" name="Google Shape;82;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FFFFFF"/>
                </a:solidFill>
                <a:latin typeface="Times New Roman"/>
                <a:ea typeface="Times New Roman"/>
                <a:cs typeface="Times New Roman"/>
                <a:sym typeface="Times New Roman"/>
              </a:rPr>
              <a:t>4.1 GEOGRAPHY OF NEW YORK STATE: New York State has a diverse geography. Various maps can be used to represent and examine the geography of New York State. </a:t>
            </a:r>
            <a:endParaRPr sz="1400" b="1">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r>
              <a:rPr lang="en" sz="1400" b="1">
                <a:solidFill>
                  <a:srgbClr val="FFFFFF"/>
                </a:solidFill>
                <a:latin typeface="Times New Roman"/>
                <a:ea typeface="Times New Roman"/>
                <a:cs typeface="Times New Roman"/>
                <a:sym typeface="Times New Roman"/>
              </a:rPr>
              <a:t>(Standard: 3; Theme: GEO)</a:t>
            </a:r>
            <a:endParaRPr sz="1400" b="1">
              <a:solidFill>
                <a:srgbClr val="FFFFFF"/>
              </a:solidFill>
              <a:latin typeface="Times New Roman"/>
              <a:ea typeface="Times New Roman"/>
              <a:cs typeface="Times New Roman"/>
              <a:sym typeface="Times New Roman"/>
            </a:endParaRPr>
          </a:p>
          <a:p>
            <a:pPr marL="457200" lvl="0" indent="0" algn="l" rtl="0">
              <a:spcBef>
                <a:spcPts val="0"/>
              </a:spcBef>
              <a:spcAft>
                <a:spcPts val="0"/>
              </a:spcAft>
              <a:buNone/>
            </a:pPr>
            <a:r>
              <a:rPr lang="en" sz="1400">
                <a:solidFill>
                  <a:srgbClr val="FFFFFF"/>
                </a:solidFill>
                <a:latin typeface="Times New Roman"/>
                <a:ea typeface="Times New Roman"/>
                <a:cs typeface="Times New Roman"/>
                <a:sym typeface="Times New Roman"/>
              </a:rPr>
              <a:t> </a:t>
            </a:r>
            <a:endParaRPr sz="1400">
              <a:solidFill>
                <a:srgbClr val="FFFFFF"/>
              </a:solidFill>
              <a:latin typeface="Times New Roman"/>
              <a:ea typeface="Times New Roman"/>
              <a:cs typeface="Times New Roman"/>
              <a:sym typeface="Times New Roman"/>
            </a:endParaRPr>
          </a:p>
          <a:p>
            <a:pPr marL="228600" lvl="0" indent="0" algn="l" rtl="0">
              <a:spcBef>
                <a:spcPts val="0"/>
              </a:spcBef>
              <a:spcAft>
                <a:spcPts val="0"/>
              </a:spcAft>
              <a:buNone/>
            </a:pPr>
            <a:r>
              <a:rPr lang="en" sz="1400">
                <a:solidFill>
                  <a:srgbClr val="FFFFFF"/>
                </a:solidFill>
                <a:latin typeface="Times New Roman"/>
                <a:ea typeface="Times New Roman"/>
                <a:cs typeface="Times New Roman"/>
                <a:sym typeface="Times New Roman"/>
              </a:rPr>
              <a:t>4.1a Physical and thematic maps can be used to explore New York State’s diverse geography.</a:t>
            </a:r>
            <a:endParaRPr sz="1400">
              <a:solidFill>
                <a:srgbClr val="FFFFFF"/>
              </a:solidFill>
              <a:latin typeface="Times New Roman"/>
              <a:ea typeface="Times New Roman"/>
              <a:cs typeface="Times New Roman"/>
              <a:sym typeface="Times New Roman"/>
            </a:endParaRPr>
          </a:p>
          <a:p>
            <a:pPr marL="228600" lvl="0" indent="0" algn="l" rtl="0">
              <a:spcBef>
                <a:spcPts val="0"/>
              </a:spcBef>
              <a:spcAft>
                <a:spcPts val="0"/>
              </a:spcAft>
              <a:buNone/>
            </a:pPr>
            <a:r>
              <a:rPr lang="en" sz="1400">
                <a:solidFill>
                  <a:srgbClr val="FFFFFF"/>
                </a:solidFill>
                <a:latin typeface="Times New Roman"/>
                <a:ea typeface="Times New Roman"/>
                <a:cs typeface="Times New Roman"/>
                <a:sym typeface="Times New Roman"/>
              </a:rPr>
              <a:t> </a:t>
            </a:r>
            <a:endParaRPr sz="1400">
              <a:solidFill>
                <a:srgbClr val="FFFFFF"/>
              </a:solidFill>
              <a:latin typeface="Times New Roman"/>
              <a:ea typeface="Times New Roman"/>
              <a:cs typeface="Times New Roman"/>
              <a:sym typeface="Times New Roman"/>
            </a:endParaRPr>
          </a:p>
          <a:p>
            <a:pPr marL="457200" lvl="0" indent="-317500" algn="l" rtl="0">
              <a:spcBef>
                <a:spcPts val="0"/>
              </a:spcBef>
              <a:spcAft>
                <a:spcPts val="0"/>
              </a:spcAft>
              <a:buClr>
                <a:srgbClr val="FFFFFF"/>
              </a:buClr>
              <a:buSzPts val="1400"/>
              <a:buFont typeface="Times New Roman"/>
              <a:buChar char="❖"/>
            </a:pPr>
            <a:r>
              <a:rPr lang="en" sz="1400">
                <a:solidFill>
                  <a:srgbClr val="FFFFFF"/>
                </a:solidFill>
                <a:latin typeface="Times New Roman"/>
                <a:ea typeface="Times New Roman"/>
                <a:cs typeface="Times New Roman"/>
                <a:sym typeface="Times New Roman"/>
              </a:rPr>
              <a:t>Students will be able to identify and map New York State’s major physical features, including mountains, plateaus, rivers, lakes, and large bodies of water, such as the Atlantic Ocean and Long Island Sound.</a:t>
            </a:r>
            <a:endParaRPr sz="1400">
              <a:solidFill>
                <a:srgbClr val="FFFFFF"/>
              </a:solidFill>
              <a:latin typeface="Times New Roman"/>
              <a:ea typeface="Times New Roman"/>
              <a:cs typeface="Times New Roman"/>
              <a:sym typeface="Times New Roman"/>
            </a:endParaRPr>
          </a:p>
          <a:p>
            <a:pPr marL="457200" lvl="0" indent="-317500" algn="l" rtl="0">
              <a:spcBef>
                <a:spcPts val="0"/>
              </a:spcBef>
              <a:spcAft>
                <a:spcPts val="0"/>
              </a:spcAft>
              <a:buClr>
                <a:srgbClr val="FFFFFF"/>
              </a:buClr>
              <a:buSzPts val="1400"/>
              <a:buFont typeface="Times New Roman"/>
              <a:buChar char="❖"/>
            </a:pPr>
            <a:r>
              <a:rPr lang="en" sz="1400">
                <a:solidFill>
                  <a:srgbClr val="FFFFFF"/>
                </a:solidFill>
                <a:latin typeface="Times New Roman"/>
                <a:ea typeface="Times New Roman"/>
                <a:cs typeface="Times New Roman"/>
                <a:sym typeface="Times New Roman"/>
              </a:rPr>
              <a:t> Students will examine New York State climate and vegetation maps in relation to a New York State physical map, exploring the relationship between physical features and vegetation grown, and between physical features and climate. </a:t>
            </a:r>
            <a:endParaRPr sz="140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r>
              <a:rPr lang="en" sz="1100">
                <a:solidFill>
                  <a:srgbClr val="000000"/>
                </a:solidFill>
                <a:latin typeface="Times New Roman"/>
                <a:ea typeface="Times New Roman"/>
                <a:cs typeface="Times New Roman"/>
                <a:sym typeface="Times New Roman"/>
              </a:rPr>
              <a:t> </a:t>
            </a:r>
            <a:endParaRPr sz="1100">
              <a:solidFill>
                <a:srgbClr val="000000"/>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NYS Social Studies Framework Connection</a:t>
            </a:r>
            <a:endParaRPr/>
          </a:p>
        </p:txBody>
      </p:sp>
      <p:sp>
        <p:nvSpPr>
          <p:cNvPr id="88" name="Google Shape;88;p17"/>
          <p:cNvSpPr txBox="1">
            <a:spLocks noGrp="1"/>
          </p:cNvSpPr>
          <p:nvPr>
            <p:ph type="body" idx="1"/>
          </p:nvPr>
        </p:nvSpPr>
        <p:spPr>
          <a:xfrm>
            <a:off x="387900" y="1350799"/>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FFFFFF"/>
                </a:solidFill>
                <a:latin typeface="Times New Roman"/>
                <a:ea typeface="Times New Roman"/>
                <a:cs typeface="Times New Roman"/>
                <a:sym typeface="Times New Roman"/>
              </a:rPr>
              <a:t>4.6 WESTWARD MOVEMENT AND INDUSTRIALIZATION: New York State played an important role in the growth of the United States. During the 1800s, people traveled west looking for opportunities. Economic activities in New York State are varied and have changed over time, with improvements in transportation and technology.  (Standards: 1, 3, 4; Themes: MOV, TCC, GEO, ECO, TECH)</a:t>
            </a:r>
            <a:endParaRPr sz="1400" b="1">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endParaRPr sz="1400" b="1">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r>
              <a:rPr lang="en" sz="1400">
                <a:solidFill>
                  <a:srgbClr val="FFFFFF"/>
                </a:solidFill>
                <a:latin typeface="Times New Roman"/>
                <a:ea typeface="Times New Roman"/>
                <a:cs typeface="Times New Roman"/>
                <a:sym typeface="Times New Roman"/>
              </a:rPr>
              <a:t>4.6b In order to connect the Great Lakes with the Atlantic Ocean, the Erie Canal was built. Existing towns expanded and new towns grew along the canal. New York City became the busiest port in the country.</a:t>
            </a:r>
            <a:endParaRPr sz="1400">
              <a:solidFill>
                <a:srgbClr val="FFFFFF"/>
              </a:solidFill>
              <a:latin typeface="Times New Roman"/>
              <a:ea typeface="Times New Roman"/>
              <a:cs typeface="Times New Roman"/>
              <a:sym typeface="Times New Roman"/>
            </a:endParaRPr>
          </a:p>
          <a:p>
            <a:pPr marL="457200" lvl="0" indent="0" algn="l" rtl="0">
              <a:spcBef>
                <a:spcPts val="0"/>
              </a:spcBef>
              <a:spcAft>
                <a:spcPts val="0"/>
              </a:spcAft>
              <a:buNone/>
            </a:pPr>
            <a:endParaRPr sz="1400">
              <a:solidFill>
                <a:srgbClr val="FFFFFF"/>
              </a:solidFill>
              <a:latin typeface="Times New Roman"/>
              <a:ea typeface="Times New Roman"/>
              <a:cs typeface="Times New Roman"/>
              <a:sym typeface="Times New Roman"/>
            </a:endParaRPr>
          </a:p>
          <a:p>
            <a:pPr marL="457200" lvl="0" indent="-317500" algn="l" rtl="0">
              <a:spcBef>
                <a:spcPts val="0"/>
              </a:spcBef>
              <a:spcAft>
                <a:spcPts val="0"/>
              </a:spcAft>
              <a:buClr>
                <a:srgbClr val="FFFFFF"/>
              </a:buClr>
              <a:buSzPts val="1400"/>
              <a:buFont typeface="Times New Roman"/>
              <a:buChar char="❖"/>
            </a:pPr>
            <a:r>
              <a:rPr lang="en" sz="1400">
                <a:solidFill>
                  <a:srgbClr val="FFFFFF"/>
                </a:solidFill>
                <a:latin typeface="Times New Roman"/>
                <a:ea typeface="Times New Roman"/>
                <a:cs typeface="Times New Roman"/>
                <a:sym typeface="Times New Roman"/>
              </a:rPr>
              <a:t>Students will examine the physical features of New York State and determine where it might be easiest to build a canal, and form a hypothesis about the best location. Students will compare their hypothesis with the actual location of the Erie Canal.</a:t>
            </a:r>
            <a:endParaRPr sz="1400">
              <a:solidFill>
                <a:srgbClr val="FFFFFF"/>
              </a:solidFill>
              <a:latin typeface="Times New Roman"/>
              <a:ea typeface="Times New Roman"/>
              <a:cs typeface="Times New Roman"/>
              <a:sym typeface="Times New Roman"/>
            </a:endParaRPr>
          </a:p>
          <a:p>
            <a:pPr marL="457200" lvl="0" indent="-317500" algn="l" rtl="0">
              <a:spcBef>
                <a:spcPts val="0"/>
              </a:spcBef>
              <a:spcAft>
                <a:spcPts val="0"/>
              </a:spcAft>
              <a:buClr>
                <a:srgbClr val="FFFFFF"/>
              </a:buClr>
              <a:buSzPts val="1400"/>
              <a:buFont typeface="Times New Roman"/>
              <a:buChar char="❖"/>
            </a:pPr>
            <a:r>
              <a:rPr lang="en" sz="1400">
                <a:solidFill>
                  <a:srgbClr val="FFFFFF"/>
                </a:solidFill>
                <a:latin typeface="Times New Roman"/>
                <a:ea typeface="Times New Roman"/>
                <a:cs typeface="Times New Roman"/>
                <a:sym typeface="Times New Roman"/>
              </a:rPr>
              <a:t> Students will examine how the development of the canal affected the Haudenosaunee nations.</a:t>
            </a:r>
            <a:endParaRPr sz="1400">
              <a:solidFill>
                <a:srgbClr val="FFFFFF"/>
              </a:solidFill>
              <a:latin typeface="Times New Roman"/>
              <a:ea typeface="Times New Roman"/>
              <a:cs typeface="Times New Roman"/>
              <a:sym typeface="Times New Roman"/>
            </a:endParaRPr>
          </a:p>
          <a:p>
            <a:pPr marL="457200" lvl="0" indent="-317500" algn="l" rtl="0">
              <a:spcBef>
                <a:spcPts val="0"/>
              </a:spcBef>
              <a:spcAft>
                <a:spcPts val="0"/>
              </a:spcAft>
              <a:buClr>
                <a:srgbClr val="FFFFFF"/>
              </a:buClr>
              <a:buSzPts val="1400"/>
              <a:buFont typeface="Times New Roman"/>
              <a:buChar char="❖"/>
            </a:pPr>
            <a:r>
              <a:rPr lang="en" sz="1400">
                <a:solidFill>
                  <a:srgbClr val="FFFFFF"/>
                </a:solidFill>
                <a:latin typeface="Times New Roman"/>
                <a:ea typeface="Times New Roman"/>
                <a:cs typeface="Times New Roman"/>
                <a:sym typeface="Times New Roman"/>
              </a:rPr>
              <a:t> Students will locate and name at least five towns and four cities along the canal, and identify major products shipped using the canal.</a:t>
            </a:r>
            <a:endParaRPr sz="1400">
              <a:solidFill>
                <a:srgbClr val="FFFFFF"/>
              </a:solidFill>
              <a:latin typeface="Times New Roman"/>
              <a:ea typeface="Times New Roman"/>
              <a:cs typeface="Times New Roman"/>
              <a:sym typeface="Times New Roman"/>
            </a:endParaRPr>
          </a:p>
          <a:p>
            <a:pPr marL="457200" lvl="0" indent="0" algn="l" rtl="0">
              <a:spcBef>
                <a:spcPts val="0"/>
              </a:spcBef>
              <a:spcAft>
                <a:spcPts val="0"/>
              </a:spcAft>
              <a:buNone/>
            </a:pPr>
            <a:endParaRPr sz="1400">
              <a:solidFill>
                <a:srgbClr val="FFFFFF"/>
              </a:solidFill>
              <a:latin typeface="Times New Roman"/>
              <a:ea typeface="Times New Roman"/>
              <a:cs typeface="Times New Roman"/>
              <a:sym typeface="Times New Roman"/>
            </a:endParaRPr>
          </a:p>
          <a:p>
            <a:pPr marL="457200" lvl="0" indent="0" algn="l" rtl="0">
              <a:spcBef>
                <a:spcPts val="0"/>
              </a:spcBef>
              <a:spcAft>
                <a:spcPts val="0"/>
              </a:spcAft>
              <a:buNone/>
            </a:pPr>
            <a:endParaRPr sz="140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r>
              <a:rPr lang="en" sz="1100">
                <a:solidFill>
                  <a:srgbClr val="000000"/>
                </a:solidFill>
                <a:latin typeface="Times New Roman"/>
                <a:ea typeface="Times New Roman"/>
                <a:cs typeface="Times New Roman"/>
                <a:sym typeface="Times New Roman"/>
              </a:rPr>
              <a:t> </a:t>
            </a:r>
            <a:endParaRPr sz="1100">
              <a:solidFill>
                <a:srgbClr val="000000"/>
              </a:solidFill>
              <a:latin typeface="Times New Roman"/>
              <a:ea typeface="Times New Roman"/>
              <a:cs typeface="Times New Roman"/>
              <a:sym typeface="Times New Roman"/>
            </a:endParaRPr>
          </a:p>
          <a:p>
            <a:pPr marL="0" lvl="0" indent="0" algn="l" rtl="0">
              <a:spcBef>
                <a:spcPts val="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Compelling Question</a:t>
            </a:r>
            <a:endParaRPr/>
          </a:p>
        </p:txBody>
      </p:sp>
      <p:sp>
        <p:nvSpPr>
          <p:cNvPr id="94" name="Google Shape;94;p1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t>Why is the Erie Canal Where It Is In New York State?</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Staging the  Question</a:t>
            </a:r>
            <a:endParaRPr/>
          </a:p>
        </p:txBody>
      </p:sp>
      <p:sp>
        <p:nvSpPr>
          <p:cNvPr id="100" name="Google Shape;100;p1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Participate in a discussion about how the natural environment and human activity are related.</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Supporting Question #1</a:t>
            </a:r>
            <a:endParaRPr/>
          </a:p>
        </p:txBody>
      </p:sp>
      <p:sp>
        <p:nvSpPr>
          <p:cNvPr id="106" name="Google Shape;106;p2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What geographic features in the United States and in New York State impacted the location and route of the Erie Canal?</a:t>
            </a:r>
            <a:endParaRPr sz="2400">
              <a:solidFill>
                <a:srgbClr val="FFFFFF"/>
              </a:solidFill>
              <a:latin typeface="Roboto Slab"/>
              <a:ea typeface="Roboto Slab"/>
              <a:cs typeface="Roboto Slab"/>
              <a:sym typeface="Roboto Slab"/>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Objective/Formative Performance Task</a:t>
            </a:r>
            <a:endParaRPr/>
          </a:p>
        </p:txBody>
      </p:sp>
      <p:sp>
        <p:nvSpPr>
          <p:cNvPr id="112" name="Google Shape;112;p2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FFFFFF"/>
                </a:solidFill>
                <a:latin typeface="Roboto Slab"/>
                <a:ea typeface="Roboto Slab"/>
                <a:cs typeface="Roboto Slab"/>
                <a:sym typeface="Roboto Slab"/>
              </a:rPr>
              <a:t>Students are able to identify and locate main physical features of the United States, New York State and Lockport, NY on maps. They will also read about certain viewpoints about these and, determine if the features posed a challenge or opportunity for building a canal. </a:t>
            </a:r>
            <a:endParaRPr sz="2400">
              <a:solidFill>
                <a:srgbClr val="FFFFFF"/>
              </a:solidFill>
              <a:latin typeface="Roboto Slab"/>
              <a:ea typeface="Roboto Slab"/>
              <a:cs typeface="Roboto Slab"/>
              <a:sym typeface="Roboto Slab"/>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1392</Words>
  <Application>Microsoft Macintosh PowerPoint</Application>
  <PresentationFormat>On-screen Show (16:9)</PresentationFormat>
  <Paragraphs>160</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Calibri</vt:lpstr>
      <vt:lpstr>Arial</vt:lpstr>
      <vt:lpstr>Roboto Slab</vt:lpstr>
      <vt:lpstr>Roboto</vt:lpstr>
      <vt:lpstr>Cambria</vt:lpstr>
      <vt:lpstr>Times New Roman</vt:lpstr>
      <vt:lpstr>Marina</vt:lpstr>
      <vt:lpstr>Lesson 2: The  Erie Canal in Western New York</vt:lpstr>
      <vt:lpstr>PowerPoint Presentation</vt:lpstr>
      <vt:lpstr>Audience</vt:lpstr>
      <vt:lpstr>NYS Social Studies Framework Connection</vt:lpstr>
      <vt:lpstr>NYS Social Studies Framework Connection</vt:lpstr>
      <vt:lpstr>Compelling Question</vt:lpstr>
      <vt:lpstr>Staging the  Question</vt:lpstr>
      <vt:lpstr>Supporting Question #1</vt:lpstr>
      <vt:lpstr>Objective/Formative Performance Task</vt:lpstr>
      <vt:lpstr>Supporting Question #2</vt:lpstr>
      <vt:lpstr>Objective/Formative Performance Task</vt:lpstr>
      <vt:lpstr>Supporting Question #3</vt:lpstr>
      <vt:lpstr>Objective/Formative Performance Task</vt:lpstr>
      <vt:lpstr>Materials</vt:lpstr>
      <vt:lpstr>Procedure</vt:lpstr>
      <vt:lpstr>Primary Source Set #1</vt:lpstr>
      <vt:lpstr>Primary Source Set #1</vt:lpstr>
      <vt:lpstr>Primary Source Set #1</vt:lpstr>
      <vt:lpstr>Primary Source Set #1</vt:lpstr>
      <vt:lpstr>Primary Source Set #2</vt:lpstr>
      <vt:lpstr>Primary Source Set #2</vt:lpstr>
      <vt:lpstr>Primary Source Set #3</vt:lpstr>
      <vt:lpstr>Primary Source Set #3</vt:lpstr>
      <vt:lpstr>Primary Source Set #3</vt:lpstr>
      <vt:lpstr>Primary Source Set #3</vt:lpstr>
      <vt:lpstr>PowerPoint Presentation</vt:lpstr>
      <vt:lpstr>Homework</vt:lpstr>
      <vt:lpstr>Taking Informed Action</vt:lpstr>
      <vt:lpstr>Taking Informed Action</vt:lpstr>
      <vt:lpstr>Credits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2: The  Erie Canal in Western New York</dc:title>
  <cp:lastModifiedBy>Pyszczek, Richard</cp:lastModifiedBy>
  <cp:revision>1</cp:revision>
  <dcterms:modified xsi:type="dcterms:W3CDTF">2021-03-30T15:02:18Z</dcterms:modified>
</cp:coreProperties>
</file>