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Roboto Slab" pitchFamily="2"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8"/>
  </p:normalViewPr>
  <p:slideViewPr>
    <p:cSldViewPr snapToGrid="0">
      <p:cViewPr varScale="1">
        <p:scale>
          <a:sx n="117" d="100"/>
          <a:sy n="117" d="100"/>
        </p:scale>
        <p:origin x="94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919934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3424b8d48_0_1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3424b8d4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3424b8d48_0_1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b3424b8d4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3424b8d48_0_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3424b8d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6f919934_0_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3424b8d48_0_4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b3424b8d4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6f919934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6f9199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4b862367c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4b862367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4b862367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4b862367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4b862367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4b862367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4b862367c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a4b862367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4b862367c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a4b862367c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4b862367c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4b862367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a4b862367c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a4b862367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4b862367c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4b862367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c6f919934_0_2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c6f91993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6f919934_0_5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6f91993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3424b8d48_0_2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b3424b8d4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4b862367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4b862367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919934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4b862367c_0_7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4b862367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4b862367c_0_5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4b862367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3424b8d48_0_3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3424b8d4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4b862367c_0_6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4b862367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4b862367c_0_5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4b862367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3424b8d48_0_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3424b8d4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ensus.gov/history/www/through_the_decades/fast_facts/1790_fast_facts.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loc.gov/resource/g3701sm.gct00483/?st=gallery"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hdl.loc.gov/loc.gmd/g3300.ct001126" TargetMode="External"/><Relationship Id="rId4" Type="http://schemas.openxmlformats.org/officeDocument/2006/relationships/hyperlink" Target="https://www.loc.gov/resource/g3701sm.gct00482/?sp=2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ublications.newberry.org/ahcbp/map/map.html#NY"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hdl.loc.gov/loc.gmd/g3802n.ct005648"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oc.gov/resource/fsa.8b28218/"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nysl.nysed.gov/mssc/eriecanal/lossingimages/lossing_our-country-v2-opp%20p1180_emigration-western-country_oxen-pulling-wagon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cdm16694.contentdm.oclc.org/digital/collection/VVN001/id/768"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archives.nysed.gov/education/broadside-advertising-new-york-canal-lands-sale-1823"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loc.gov/resource/g3804l.wd000572/"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cdm16694.contentdm.oclc.org/digital/collection/VVN001/id/84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700150"/>
            <a:ext cx="5783400" cy="206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Lesson 1: The </a:t>
            </a:r>
            <a:endParaRPr/>
          </a:p>
          <a:p>
            <a:pPr marL="0" lvl="0" indent="0" algn="ctr" rtl="0">
              <a:spcBef>
                <a:spcPts val="0"/>
              </a:spcBef>
              <a:spcAft>
                <a:spcPts val="0"/>
              </a:spcAft>
              <a:buNone/>
            </a:pPr>
            <a:r>
              <a:rPr lang="en"/>
              <a:t>Erie Canal in Western New York</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September 4,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18" name="Google Shape;118;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Identify modes of transportation and communication before and after the construction of the Erie Canal</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 #3</a:t>
            </a:r>
            <a:endParaRPr/>
          </a:p>
        </p:txBody>
      </p:sp>
      <p:sp>
        <p:nvSpPr>
          <p:cNvPr id="124" name="Google Shape;124;p23"/>
          <p:cNvSpPr txBox="1">
            <a:spLocks noGrp="1"/>
          </p:cNvSpPr>
          <p:nvPr>
            <p:ph type="body" idx="1"/>
          </p:nvPr>
        </p:nvSpPr>
        <p:spPr>
          <a:xfrm>
            <a:off x="387900" y="145507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Who was moving and settling during this time?</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30" name="Google Shape;130;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Describe the kinds of people moving into places like Lockport, NY before and during the construction of the Erie Canal. What did they need to survive?</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265500" y="1718250"/>
            <a:ext cx="4045200"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Materials</a:t>
            </a:r>
            <a:endParaRPr/>
          </a:p>
        </p:txBody>
      </p:sp>
      <p:sp>
        <p:nvSpPr>
          <p:cNvPr id="136" name="Google Shape;136;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Census Data </a:t>
            </a:r>
            <a:endParaRPr/>
          </a:p>
          <a:p>
            <a:pPr marL="457200" lvl="0" indent="-342900" algn="l" rtl="0">
              <a:spcBef>
                <a:spcPts val="1600"/>
              </a:spcBef>
              <a:spcAft>
                <a:spcPts val="0"/>
              </a:spcAft>
              <a:buSzPts val="1800"/>
              <a:buChar char="●"/>
            </a:pPr>
            <a:r>
              <a:rPr lang="en"/>
              <a:t>Local Maps</a:t>
            </a:r>
            <a:endParaRPr/>
          </a:p>
          <a:p>
            <a:pPr marL="457200" lvl="0" indent="-342900" algn="l" rtl="0">
              <a:spcBef>
                <a:spcPts val="1600"/>
              </a:spcBef>
              <a:spcAft>
                <a:spcPts val="0"/>
              </a:spcAft>
              <a:buSzPts val="1800"/>
              <a:buChar char="●"/>
            </a:pPr>
            <a:r>
              <a:rPr lang="en"/>
              <a:t>Broadsides (Posters)</a:t>
            </a:r>
            <a:endParaRPr/>
          </a:p>
          <a:p>
            <a:pPr marL="457200" lvl="0" indent="-342900" algn="l" rtl="0">
              <a:spcBef>
                <a:spcPts val="1600"/>
              </a:spcBef>
              <a:spcAft>
                <a:spcPts val="0"/>
              </a:spcAft>
              <a:buSzPts val="1800"/>
              <a:buChar char="●"/>
            </a:pPr>
            <a:r>
              <a:rPr lang="en"/>
              <a:t>Images</a:t>
            </a:r>
            <a:endParaRPr/>
          </a:p>
          <a:p>
            <a:pPr marL="457200" lvl="0" indent="-342900" algn="l" rtl="0">
              <a:spcBef>
                <a:spcPts val="1600"/>
              </a:spcBef>
              <a:spcAft>
                <a:spcPts val="1600"/>
              </a:spcAft>
              <a:buSzPts val="1800"/>
              <a:buChar char="●"/>
            </a:pPr>
            <a:r>
              <a:rPr lang="en"/>
              <a:t>Written Descriptions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265500" y="1718250"/>
            <a:ext cx="4045200"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Materials</a:t>
            </a:r>
            <a:endParaRPr/>
          </a:p>
        </p:txBody>
      </p:sp>
      <p:sp>
        <p:nvSpPr>
          <p:cNvPr id="142" name="Google Shape;142;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Census Data </a:t>
            </a:r>
            <a:endParaRPr/>
          </a:p>
          <a:p>
            <a:pPr marL="457200" lvl="0" indent="-342900" algn="l" rtl="0">
              <a:spcBef>
                <a:spcPts val="1600"/>
              </a:spcBef>
              <a:spcAft>
                <a:spcPts val="0"/>
              </a:spcAft>
              <a:buSzPts val="1800"/>
              <a:buChar char="●"/>
            </a:pPr>
            <a:r>
              <a:rPr lang="en"/>
              <a:t>Local Maps</a:t>
            </a:r>
            <a:endParaRPr/>
          </a:p>
          <a:p>
            <a:pPr marL="457200" lvl="0" indent="-342900" algn="l" rtl="0">
              <a:spcBef>
                <a:spcPts val="1600"/>
              </a:spcBef>
              <a:spcAft>
                <a:spcPts val="0"/>
              </a:spcAft>
              <a:buSzPts val="1800"/>
              <a:buChar char="●"/>
            </a:pPr>
            <a:r>
              <a:rPr lang="en"/>
              <a:t>Broadsides (Posters)</a:t>
            </a:r>
            <a:endParaRPr/>
          </a:p>
          <a:p>
            <a:pPr marL="457200" lvl="0" indent="-342900" algn="l" rtl="0">
              <a:spcBef>
                <a:spcPts val="1600"/>
              </a:spcBef>
              <a:spcAft>
                <a:spcPts val="0"/>
              </a:spcAft>
              <a:buSzPts val="1800"/>
              <a:buChar char="●"/>
            </a:pPr>
            <a:r>
              <a:rPr lang="en"/>
              <a:t>Images</a:t>
            </a:r>
            <a:endParaRPr/>
          </a:p>
          <a:p>
            <a:pPr marL="457200" lvl="0" indent="-342900" algn="l" rtl="0">
              <a:spcBef>
                <a:spcPts val="1600"/>
              </a:spcBef>
              <a:spcAft>
                <a:spcPts val="1600"/>
              </a:spcAft>
              <a:buSzPts val="1800"/>
              <a:buChar char="●"/>
            </a:pPr>
            <a:r>
              <a:rPr lang="en"/>
              <a:t>Written Descriptions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Procedure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for Question #1</a:t>
            </a:r>
            <a:endParaRPr/>
          </a:p>
        </p:txBody>
      </p:sp>
      <p:sp>
        <p:nvSpPr>
          <p:cNvPr id="153" name="Google Shape;153;p2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Source A: </a:t>
            </a:r>
            <a:r>
              <a:rPr lang="en" sz="1800">
                <a:solidFill>
                  <a:srgbClr val="FFFFFF"/>
                </a:solidFill>
                <a:latin typeface="Roboto Slab"/>
                <a:ea typeface="Roboto Slab"/>
                <a:cs typeface="Roboto Slab"/>
                <a:sym typeface="Roboto Slab"/>
              </a:rPr>
              <a:t>US Census data in 1790, 1800, 1810, 1820, 1830, 1840, 1850: </a:t>
            </a:r>
            <a:r>
              <a:rPr lang="en" sz="1800" u="sng">
                <a:solidFill>
                  <a:srgbClr val="FFFFFF"/>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https://www.census.gov/history/www/through_the_decades/fast_facts/1790_fast_facts.html</a:t>
            </a:r>
            <a:endParaRPr sz="1800" u="sng">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(also use data from 1800 through 1850 from US Census Fast facts website)</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1800" b="1">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54" name="Google Shape;154;p28"/>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Source B:</a:t>
            </a:r>
            <a:r>
              <a:rPr lang="en" sz="1800">
                <a:solidFill>
                  <a:srgbClr val="FFFFFF"/>
                </a:solidFill>
                <a:latin typeface="Roboto Slab"/>
                <a:ea typeface="Roboto Slab"/>
                <a:cs typeface="Roboto Slab"/>
                <a:sym typeface="Roboto Slab"/>
              </a:rPr>
              <a:t> Census data for Lockport, NY from 1810-1850 (pdf file)</a:t>
            </a:r>
            <a:endParaRPr sz="18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for Question #1</a:t>
            </a:r>
            <a:endParaRPr/>
          </a:p>
        </p:txBody>
      </p:sp>
      <p:sp>
        <p:nvSpPr>
          <p:cNvPr id="160" name="Google Shape;160;p2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Source C:</a:t>
            </a:r>
            <a:r>
              <a:rPr lang="en" sz="1800">
                <a:solidFill>
                  <a:srgbClr val="FFFFFF"/>
                </a:solidFill>
                <a:latin typeface="Roboto Slab"/>
                <a:ea typeface="Roboto Slab"/>
                <a:cs typeface="Roboto Slab"/>
                <a:sym typeface="Roboto Slab"/>
              </a:rPr>
              <a:t> Maps showing changes in American land boundaries after the 1783 Treaty of Paris, 1787 Northwest Ordinance, and 1803 Louisiana Purchase. </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1000">
              <a:solidFill>
                <a:srgbClr val="000000"/>
              </a:solidFill>
              <a:latin typeface="Calibri"/>
              <a:ea typeface="Calibri"/>
              <a:cs typeface="Calibri"/>
              <a:sym typeface="Calibri"/>
            </a:endParaRPr>
          </a:p>
          <a:p>
            <a:pPr marL="0" lvl="0" indent="0" algn="l" rtl="0">
              <a:spcBef>
                <a:spcPts val="300"/>
              </a:spcBef>
              <a:spcAft>
                <a:spcPts val="1600"/>
              </a:spcAft>
              <a:buNone/>
            </a:pPr>
            <a:endParaRPr/>
          </a:p>
        </p:txBody>
      </p:sp>
      <p:sp>
        <p:nvSpPr>
          <p:cNvPr id="161" name="Google Shape;161;p29"/>
          <p:cNvSpPr txBox="1">
            <a:spLocks noGrp="1"/>
          </p:cNvSpPr>
          <p:nvPr>
            <p:ph type="body" idx="2"/>
          </p:nvPr>
        </p:nvSpPr>
        <p:spPr>
          <a:xfrm>
            <a:off x="4756200" y="1489825"/>
            <a:ext cx="3999900" cy="32322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https://www.loc.gov/resource/g3701sm.gct00483/?st=gallery</a:t>
            </a:r>
            <a:r>
              <a:rPr lang="en" sz="1800">
                <a:solidFill>
                  <a:srgbClr val="000000"/>
                </a:solidFill>
                <a:highlight>
                  <a:srgbClr val="FFFF00"/>
                </a:highlight>
                <a:latin typeface="Roboto Slab"/>
                <a:ea typeface="Roboto Slab"/>
                <a:cs typeface="Roboto Slab"/>
                <a:sym typeface="Roboto Slab"/>
              </a:rPr>
              <a:t> </a:t>
            </a:r>
            <a:endParaRPr sz="1800">
              <a:solidFill>
                <a:srgbClr val="000000"/>
              </a:solidFill>
              <a:highlight>
                <a:srgbClr val="FFFF00"/>
              </a:highlight>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(1783 Treaty of Paris map) </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u="sng">
                <a:solidFill>
                  <a:srgbClr val="954F72"/>
                </a:solidFill>
                <a:highlight>
                  <a:srgbClr val="FFFF00"/>
                </a:highlight>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https://www.loc.gov/resource/g3701sm.gct00482/?sp=20</a:t>
            </a:r>
            <a:endParaRPr sz="18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(1787 Northwest Ordinance map)</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u="sng">
                <a:solidFill>
                  <a:srgbClr val="954F72"/>
                </a:solidFill>
                <a:highlight>
                  <a:srgbClr val="FFFF00"/>
                </a:highlight>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http://hdl.loc.gov/loc.gmd/g3300.ct001126</a:t>
            </a:r>
            <a:r>
              <a:rPr lang="en" sz="1800">
                <a:solidFill>
                  <a:srgbClr val="000000"/>
                </a:solidFill>
                <a:highlight>
                  <a:srgbClr val="FFFF00"/>
                </a:highlight>
                <a:latin typeface="Roboto Slab"/>
                <a:ea typeface="Roboto Slab"/>
                <a:cs typeface="Roboto Slab"/>
                <a:sym typeface="Roboto Slab"/>
              </a:rPr>
              <a:t> </a:t>
            </a:r>
            <a:endParaRPr sz="1800">
              <a:solidFill>
                <a:srgbClr val="000000"/>
              </a:solidFill>
              <a:highlight>
                <a:srgbClr val="FFFF00"/>
              </a:highlight>
              <a:latin typeface="Roboto Slab"/>
              <a:ea typeface="Roboto Slab"/>
              <a:cs typeface="Roboto Slab"/>
              <a:sym typeface="Roboto Slab"/>
            </a:endParaRPr>
          </a:p>
          <a:p>
            <a:pPr marL="0" lvl="0" indent="0" algn="l" rtl="0">
              <a:spcBef>
                <a:spcPts val="300"/>
              </a:spcBef>
              <a:spcAft>
                <a:spcPts val="300"/>
              </a:spcAft>
              <a:buNone/>
            </a:pPr>
            <a:r>
              <a:rPr lang="en" sz="1800">
                <a:solidFill>
                  <a:srgbClr val="FFFFFF"/>
                </a:solidFill>
                <a:latin typeface="Roboto Slab"/>
                <a:ea typeface="Roboto Slab"/>
                <a:cs typeface="Roboto Slab"/>
                <a:sym typeface="Roboto Slab"/>
              </a:rPr>
              <a:t>(1803 Louisiana Purchase map)</a:t>
            </a:r>
            <a:endParaRPr sz="1800">
              <a:solidFill>
                <a:srgbClr val="FFFFFF"/>
              </a:solidFill>
              <a:latin typeface="Roboto Slab"/>
              <a:ea typeface="Roboto Slab"/>
              <a:cs typeface="Roboto Slab"/>
              <a:sym typeface="Roboto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for Question #1</a:t>
            </a:r>
            <a:endParaRPr/>
          </a:p>
        </p:txBody>
      </p:sp>
      <p:sp>
        <p:nvSpPr>
          <p:cNvPr id="167" name="Google Shape;167;p3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Source D:</a:t>
            </a:r>
            <a:r>
              <a:rPr lang="en" sz="1800">
                <a:solidFill>
                  <a:srgbClr val="FFFFFF"/>
                </a:solidFill>
                <a:latin typeface="Roboto Slab"/>
                <a:ea typeface="Roboto Slab"/>
                <a:cs typeface="Roboto Slab"/>
                <a:sym typeface="Roboto Slab"/>
              </a:rPr>
              <a:t> Maps showing changes in New York State boundaries and growth of counties and municipal areas.</a:t>
            </a:r>
            <a:endParaRPr sz="18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sz="1800">
              <a:solidFill>
                <a:srgbClr val="FFFFFF"/>
              </a:solidFill>
              <a:latin typeface="Roboto Slab"/>
              <a:ea typeface="Roboto Slab"/>
              <a:cs typeface="Roboto Slab"/>
              <a:sym typeface="Roboto Slab"/>
            </a:endParaRPr>
          </a:p>
        </p:txBody>
      </p:sp>
      <p:sp>
        <p:nvSpPr>
          <p:cNvPr id="168" name="Google Shape;168;p3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Newberry Atlas Map (NYS): </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u="sng">
                <a:solidFill>
                  <a:srgbClr val="9900FF"/>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https://publications.newberry.org/ahcbp/map/map.html#NY</a:t>
            </a:r>
            <a:endParaRPr sz="1800" u="sng">
              <a:solidFill>
                <a:srgbClr val="9900FF"/>
              </a:solidFill>
              <a:highlight>
                <a:srgbClr val="FFFF00"/>
              </a:highlight>
              <a:latin typeface="Roboto Slab"/>
              <a:ea typeface="Roboto Slab"/>
              <a:cs typeface="Roboto Slab"/>
              <a:sym typeface="Roboto Slab"/>
            </a:endParaRPr>
          </a:p>
          <a:p>
            <a:pPr marL="0" lvl="0" indent="0" algn="l" rtl="0">
              <a:spcBef>
                <a:spcPts val="300"/>
              </a:spcBef>
              <a:spcAft>
                <a:spcPts val="0"/>
              </a:spcAft>
              <a:buNone/>
            </a:pP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Western NY land claims:</a:t>
            </a:r>
            <a:endParaRPr sz="1800">
              <a:solidFill>
                <a:srgbClr val="FFFFFF"/>
              </a:solidFill>
              <a:latin typeface="Roboto Slab"/>
              <a:ea typeface="Roboto Slab"/>
              <a:cs typeface="Roboto Slab"/>
              <a:sym typeface="Roboto Slab"/>
            </a:endParaRPr>
          </a:p>
          <a:p>
            <a:pPr marL="0" lvl="0" indent="0" algn="l" rtl="0">
              <a:spcBef>
                <a:spcPts val="300"/>
              </a:spcBef>
              <a:spcAft>
                <a:spcPts val="1600"/>
              </a:spcAft>
              <a:buNone/>
            </a:pPr>
            <a:r>
              <a:rPr lang="en" sz="1800" u="sng">
                <a:solidFill>
                  <a:srgbClr val="9900FF"/>
                </a:solidFill>
                <a:highlight>
                  <a:srgbClr val="FFFF00"/>
                </a:highlight>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http://hdl.loc.gov/loc.gmd/g3802n.ct005648</a:t>
            </a:r>
            <a:endParaRPr>
              <a:solidFill>
                <a:srgbClr val="9900FF"/>
              </a:solidFill>
              <a:highlight>
                <a:srgbClr val="FFFF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for Question #2</a:t>
            </a:r>
            <a:endParaRPr/>
          </a:p>
        </p:txBody>
      </p:sp>
      <p:sp>
        <p:nvSpPr>
          <p:cNvPr id="174" name="Google Shape;174;p31"/>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Source A:</a:t>
            </a:r>
            <a:r>
              <a:rPr lang="en" sz="1800">
                <a:solidFill>
                  <a:srgbClr val="FFFFFF"/>
                </a:solidFill>
                <a:latin typeface="Roboto Slab"/>
                <a:ea typeface="Roboto Slab"/>
                <a:cs typeface="Roboto Slab"/>
                <a:sym typeface="Roboto Slab"/>
              </a:rPr>
              <a:t> Images of overland travel by horse and oxcart: </a:t>
            </a:r>
            <a:r>
              <a:rPr lang="en" sz="18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https://www.loc.gov/resource/fsa.8b28218/</a:t>
            </a:r>
            <a:r>
              <a:rPr lang="en" sz="1800">
                <a:solidFill>
                  <a:srgbClr val="000000"/>
                </a:solidFill>
                <a:highlight>
                  <a:srgbClr val="FFFF00"/>
                </a:highlight>
                <a:latin typeface="Roboto Slab"/>
                <a:ea typeface="Roboto Slab"/>
                <a:cs typeface="Roboto Slab"/>
                <a:sym typeface="Roboto Slab"/>
              </a:rPr>
              <a:t> </a:t>
            </a:r>
            <a:endParaRPr sz="1800">
              <a:solidFill>
                <a:srgbClr val="000000"/>
              </a:solidFill>
              <a:highlight>
                <a:srgbClr val="FFFF00"/>
              </a:highlight>
              <a:latin typeface="Roboto Slab"/>
              <a:ea typeface="Roboto Slab"/>
              <a:cs typeface="Roboto Slab"/>
              <a:sym typeface="Roboto Slab"/>
            </a:endParaRPr>
          </a:p>
          <a:p>
            <a:pPr marL="0" lvl="0" indent="0" algn="l" rtl="0">
              <a:spcBef>
                <a:spcPts val="300"/>
              </a:spcBef>
              <a:spcAft>
                <a:spcPts val="300"/>
              </a:spcAft>
              <a:buNone/>
            </a:pPr>
            <a:r>
              <a:rPr lang="en" sz="1800">
                <a:solidFill>
                  <a:srgbClr val="FFFFFF"/>
                </a:solidFill>
                <a:latin typeface="Roboto Slab"/>
                <a:ea typeface="Roboto Slab"/>
                <a:cs typeface="Roboto Slab"/>
                <a:sym typeface="Roboto Slab"/>
              </a:rPr>
              <a:t>and, “Emigration to the Western Country” from Lossing, Benson John.</a:t>
            </a:r>
            <a:endParaRPr sz="1800">
              <a:solidFill>
                <a:srgbClr val="000000"/>
              </a:solidFill>
              <a:latin typeface="Roboto Slab"/>
              <a:ea typeface="Roboto Slab"/>
              <a:cs typeface="Roboto Slab"/>
              <a:sym typeface="Roboto Slab"/>
            </a:endParaRPr>
          </a:p>
        </p:txBody>
      </p:sp>
      <p:sp>
        <p:nvSpPr>
          <p:cNvPr id="175" name="Google Shape;175;p31"/>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Our Country, a Household History of the United States for All Readers, from the Discovery of America to the Present Time (New York, Johnson &amp; Bailey, [c1895])</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u="sng">
                <a:solidFill>
                  <a:srgbClr val="954F72"/>
                </a:solidFill>
                <a:highlight>
                  <a:srgbClr val="FFFF00"/>
                </a:highlight>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http://www.nysl.nysed.gov/mssc/eriecanal/lossingimages/lossing_our-country-v2-opp%20p1180_emigration-western-country_oxen-pulling-wagons.pdf</a:t>
            </a:r>
            <a:endParaRPr sz="18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0"/>
              </a:spcAft>
              <a:buNone/>
            </a:pP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body" idx="1"/>
          </p:nvPr>
        </p:nvSpPr>
        <p:spPr>
          <a:xfrm>
            <a:off x="319500" y="4233725"/>
            <a:ext cx="70581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Lessons Developed By the Niagara County Historical Society</a:t>
            </a:r>
            <a:endParaRPr/>
          </a:p>
        </p:txBody>
      </p:sp>
      <p:pic>
        <p:nvPicPr>
          <p:cNvPr id="70" name="Google Shape;70;p14"/>
          <p:cNvPicPr preferRelativeResize="0"/>
          <p:nvPr/>
        </p:nvPicPr>
        <p:blipFill>
          <a:blip r:embed="rId3">
            <a:alphaModFix/>
          </a:blip>
          <a:stretch>
            <a:fillRect/>
          </a:stretch>
        </p:blipFill>
        <p:spPr>
          <a:xfrm>
            <a:off x="2671275" y="152400"/>
            <a:ext cx="3801438" cy="3928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for Question #2</a:t>
            </a:r>
            <a:endParaRPr/>
          </a:p>
        </p:txBody>
      </p:sp>
      <p:sp>
        <p:nvSpPr>
          <p:cNvPr id="181" name="Google Shape;181;p3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Source B:</a:t>
            </a:r>
            <a:r>
              <a:rPr lang="en" sz="1800">
                <a:solidFill>
                  <a:srgbClr val="FFFFFF"/>
                </a:solidFill>
                <a:latin typeface="Roboto Slab"/>
                <a:ea typeface="Roboto Slab"/>
                <a:cs typeface="Roboto Slab"/>
                <a:sym typeface="Roboto Slab"/>
              </a:rPr>
              <a:t> Descriptions of overland and water travel through New York State from History of Niagara County monograph (page 92): </a:t>
            </a:r>
            <a:r>
              <a:rPr lang="en" sz="18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https://cdm16694.contentdm.oclc.org/digital/collection/VVN001/id/768</a:t>
            </a:r>
            <a:endParaRPr sz="18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
        <p:nvSpPr>
          <p:cNvPr id="182" name="Google Shape;182;p32"/>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for Question #3</a:t>
            </a:r>
            <a:endParaRPr/>
          </a:p>
        </p:txBody>
      </p:sp>
      <p:sp>
        <p:nvSpPr>
          <p:cNvPr id="188" name="Google Shape;188;p33"/>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Source A:</a:t>
            </a:r>
            <a:r>
              <a:rPr lang="en" sz="1800">
                <a:solidFill>
                  <a:srgbClr val="FFFFFF"/>
                </a:solidFill>
                <a:latin typeface="Roboto Slab"/>
                <a:ea typeface="Roboto Slab"/>
                <a:cs typeface="Roboto Slab"/>
                <a:sym typeface="Roboto Slab"/>
              </a:rPr>
              <a:t> Broadsides advertisng Sale of NY Canal Lands: </a:t>
            </a:r>
            <a:r>
              <a:rPr lang="en" sz="18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http://www.archives.nysed.gov/education/broadside-advertising-new-york-canal-lands-sale-1823</a:t>
            </a:r>
            <a:endParaRPr sz="18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And: (NYSL broadside)</a:t>
            </a:r>
            <a:endParaRPr sz="18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sz="1800">
              <a:solidFill>
                <a:srgbClr val="FFFFFF"/>
              </a:solidFill>
              <a:latin typeface="Roboto Slab"/>
              <a:ea typeface="Roboto Slab"/>
              <a:cs typeface="Roboto Slab"/>
              <a:sym typeface="Roboto Slab"/>
            </a:endParaRPr>
          </a:p>
        </p:txBody>
      </p:sp>
      <p:sp>
        <p:nvSpPr>
          <p:cNvPr id="189" name="Google Shape;189;p33"/>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b="1">
                <a:solidFill>
                  <a:srgbClr val="FFFFFF"/>
                </a:solidFill>
                <a:latin typeface="Roboto Slab"/>
                <a:ea typeface="Roboto Slab"/>
                <a:cs typeface="Roboto Slab"/>
                <a:sym typeface="Roboto Slab"/>
              </a:rPr>
              <a:t>Source B:</a:t>
            </a:r>
            <a:r>
              <a:rPr lang="en" sz="1800">
                <a:solidFill>
                  <a:srgbClr val="FFFFFF"/>
                </a:solidFill>
                <a:latin typeface="Roboto Slab"/>
                <a:ea typeface="Roboto Slab"/>
                <a:cs typeface="Roboto Slab"/>
                <a:sym typeface="Roboto Slab"/>
              </a:rPr>
              <a:t> People clearing land to farm in Niagara County, NY: The Pioneer Clearing painting at NCHC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for Question #3</a:t>
            </a:r>
            <a:endParaRPr/>
          </a:p>
        </p:txBody>
      </p:sp>
      <p:sp>
        <p:nvSpPr>
          <p:cNvPr id="195" name="Google Shape;195;p34"/>
          <p:cNvSpPr txBox="1">
            <a:spLocks noGrp="1"/>
          </p:cNvSpPr>
          <p:nvPr>
            <p:ph type="body" idx="1"/>
          </p:nvPr>
        </p:nvSpPr>
        <p:spPr>
          <a:xfrm>
            <a:off x="26395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Source C:</a:t>
            </a:r>
            <a:r>
              <a:rPr lang="en" sz="1800">
                <a:solidFill>
                  <a:srgbClr val="FFFFFF"/>
                </a:solidFill>
                <a:latin typeface="Roboto Slab"/>
                <a:ea typeface="Roboto Slab"/>
                <a:cs typeface="Roboto Slab"/>
                <a:sym typeface="Roboto Slab"/>
              </a:rPr>
              <a:t> 1845 Map of the Village of Lockport: </a:t>
            </a:r>
            <a:r>
              <a:rPr lang="en" sz="18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https://www.loc.gov/resource/g3804l.wd000572/</a:t>
            </a:r>
            <a:endParaRPr sz="18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
        <p:nvSpPr>
          <p:cNvPr id="196" name="Google Shape;196;p34"/>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Source D:</a:t>
            </a:r>
            <a:r>
              <a:rPr lang="en" sz="1800">
                <a:solidFill>
                  <a:srgbClr val="FFFFFF"/>
                </a:solidFill>
                <a:latin typeface="Roboto Slab"/>
                <a:ea typeface="Roboto Slab"/>
                <a:cs typeface="Roboto Slab"/>
                <a:sym typeface="Roboto Slab"/>
              </a:rPr>
              <a:t> Description of occupations of first settlers in Lockport, NY: </a:t>
            </a:r>
            <a:r>
              <a:rPr lang="en" sz="1800" u="sng">
                <a:solidFill>
                  <a:srgbClr val="954F72"/>
                </a:solidFill>
                <a:highlight>
                  <a:srgbClr val="FFFF00"/>
                </a:highlight>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https://cdm16694.contentdm.oclc.org/digital/collection/VVN001/id/841</a:t>
            </a:r>
            <a:r>
              <a:rPr lang="en" sz="1800">
                <a:solidFill>
                  <a:srgbClr val="000000"/>
                </a:solidFill>
                <a:highlight>
                  <a:srgbClr val="FFFF00"/>
                </a:highlight>
                <a:latin typeface="Roboto Slab"/>
                <a:ea typeface="Roboto Slab"/>
                <a:cs typeface="Roboto Slab"/>
                <a:sym typeface="Roboto Slab"/>
              </a:rPr>
              <a:t> </a:t>
            </a:r>
            <a:endParaRPr sz="1800">
              <a:solidFill>
                <a:srgbClr val="000000"/>
              </a:solidFill>
              <a:highlight>
                <a:srgbClr val="FFFF00"/>
              </a:highlight>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(begins p. 165)</a:t>
            </a:r>
            <a:endParaRPr sz="18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p:nvPr/>
        </p:nvSpPr>
        <p:spPr>
          <a:xfrm>
            <a:off x="340934" y="2199000"/>
            <a:ext cx="1872300" cy="745500"/>
          </a:xfrm>
          <a:prstGeom prst="homePlate">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02" name="Google Shape;202;p35"/>
          <p:cNvSpPr txBox="1">
            <a:spLocks noGrp="1"/>
          </p:cNvSpPr>
          <p:nvPr>
            <p:ph type="body" idx="4294967295"/>
          </p:nvPr>
        </p:nvSpPr>
        <p:spPr>
          <a:xfrm>
            <a:off x="340923" y="2336550"/>
            <a:ext cx="14556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5 mins</a:t>
            </a:r>
            <a:endParaRPr>
              <a:solidFill>
                <a:schemeClr val="lt1"/>
              </a:solidFill>
            </a:endParaRPr>
          </a:p>
        </p:txBody>
      </p:sp>
      <p:grpSp>
        <p:nvGrpSpPr>
          <p:cNvPr id="203" name="Google Shape;203;p35"/>
          <p:cNvGrpSpPr/>
          <p:nvPr/>
        </p:nvGrpSpPr>
        <p:grpSpPr>
          <a:xfrm>
            <a:off x="912820" y="1610215"/>
            <a:ext cx="198900" cy="593656"/>
            <a:chOff x="777447" y="1610215"/>
            <a:chExt cx="198900" cy="593656"/>
          </a:xfrm>
        </p:grpSpPr>
        <p:cxnSp>
          <p:nvCxnSpPr>
            <p:cNvPr id="204" name="Google Shape;204;p35"/>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205" name="Google Shape;205;p35"/>
            <p:cNvSpPr/>
            <p:nvPr/>
          </p:nvSpPr>
          <p:spPr>
            <a:xfrm>
              <a:off x="777447"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35"/>
          <p:cNvSpPr txBox="1">
            <a:spLocks noGrp="1"/>
          </p:cNvSpPr>
          <p:nvPr>
            <p:ph type="body" idx="4294967295"/>
          </p:nvPr>
        </p:nvSpPr>
        <p:spPr>
          <a:xfrm>
            <a:off x="318375"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the Compelling Question and Staging the Question</a:t>
            </a:r>
            <a:endParaRPr sz="1600"/>
          </a:p>
        </p:txBody>
      </p:sp>
      <p:sp>
        <p:nvSpPr>
          <p:cNvPr id="207" name="Google Shape;207;p35"/>
          <p:cNvSpPr/>
          <p:nvPr/>
        </p:nvSpPr>
        <p:spPr>
          <a:xfrm>
            <a:off x="1817054"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08" name="Google Shape;208;p35"/>
          <p:cNvSpPr txBox="1">
            <a:spLocks noGrp="1"/>
          </p:cNvSpPr>
          <p:nvPr>
            <p:ph type="body" idx="4294967295"/>
          </p:nvPr>
        </p:nvSpPr>
        <p:spPr>
          <a:xfrm>
            <a:off x="2126317"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09" name="Google Shape;209;p35"/>
          <p:cNvGrpSpPr/>
          <p:nvPr/>
        </p:nvGrpSpPr>
        <p:grpSpPr>
          <a:xfrm>
            <a:off x="2266282" y="2938958"/>
            <a:ext cx="198900" cy="593656"/>
            <a:chOff x="2223534" y="2938958"/>
            <a:chExt cx="198900" cy="593656"/>
          </a:xfrm>
        </p:grpSpPr>
        <p:cxnSp>
          <p:nvCxnSpPr>
            <p:cNvPr id="210" name="Google Shape;210;p35"/>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211" name="Google Shape;211;p35"/>
            <p:cNvSpPr/>
            <p:nvPr/>
          </p:nvSpPr>
          <p:spPr>
            <a:xfrm rot="10800000" flipH="1">
              <a:off x="2223534"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35"/>
          <p:cNvSpPr txBox="1">
            <a:spLocks noGrp="1"/>
          </p:cNvSpPr>
          <p:nvPr>
            <p:ph type="body" idx="4294967295"/>
          </p:nvPr>
        </p:nvSpPr>
        <p:spPr>
          <a:xfrm>
            <a:off x="1244337" y="37577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Supporting Question #1</a:t>
            </a:r>
            <a:endParaRPr sz="1600"/>
          </a:p>
        </p:txBody>
      </p:sp>
      <p:sp>
        <p:nvSpPr>
          <p:cNvPr id="213" name="Google Shape;213;p35"/>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14" name="Google Shape;214;p35"/>
          <p:cNvSpPr txBox="1">
            <a:spLocks noGrp="1"/>
          </p:cNvSpPr>
          <p:nvPr>
            <p:ph type="body" idx="4294967295"/>
          </p:nvPr>
        </p:nvSpPr>
        <p:spPr>
          <a:xfrm>
            <a:off x="3767755"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15" name="Google Shape;215;p35"/>
          <p:cNvGrpSpPr/>
          <p:nvPr/>
        </p:nvGrpSpPr>
        <p:grpSpPr>
          <a:xfrm>
            <a:off x="4058732" y="1610215"/>
            <a:ext cx="198900" cy="593656"/>
            <a:chOff x="3918084" y="1610215"/>
            <a:chExt cx="198900" cy="593656"/>
          </a:xfrm>
        </p:grpSpPr>
        <p:cxnSp>
          <p:nvCxnSpPr>
            <p:cNvPr id="216" name="Google Shape;216;p35"/>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217" name="Google Shape;217;p35"/>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35"/>
          <p:cNvSpPr txBox="1">
            <a:spLocks noGrp="1"/>
          </p:cNvSpPr>
          <p:nvPr>
            <p:ph type="body" idx="4294967295"/>
          </p:nvPr>
        </p:nvSpPr>
        <p:spPr>
          <a:xfrm>
            <a:off x="3304094"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Supporting Question #2</a:t>
            </a:r>
            <a:endParaRPr sz="1600"/>
          </a:p>
        </p:txBody>
      </p:sp>
      <p:sp>
        <p:nvSpPr>
          <p:cNvPr id="219" name="Google Shape;219;p35"/>
          <p:cNvSpPr/>
          <p:nvPr/>
        </p:nvSpPr>
        <p:spPr>
          <a:xfrm>
            <a:off x="512689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20" name="Google Shape;220;p35"/>
          <p:cNvSpPr txBox="1">
            <a:spLocks noGrp="1"/>
          </p:cNvSpPr>
          <p:nvPr>
            <p:ph type="body" idx="4294967295"/>
          </p:nvPr>
        </p:nvSpPr>
        <p:spPr>
          <a:xfrm>
            <a:off x="5416699"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21" name="Google Shape;221;p35"/>
          <p:cNvGrpSpPr/>
          <p:nvPr/>
        </p:nvGrpSpPr>
        <p:grpSpPr>
          <a:xfrm>
            <a:off x="5973070" y="2938958"/>
            <a:ext cx="198900" cy="593656"/>
            <a:chOff x="5958946" y="2938958"/>
            <a:chExt cx="198900" cy="593656"/>
          </a:xfrm>
        </p:grpSpPr>
        <p:cxnSp>
          <p:nvCxnSpPr>
            <p:cNvPr id="222" name="Google Shape;222;p35"/>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223" name="Google Shape;223;p35"/>
            <p:cNvSpPr/>
            <p:nvPr/>
          </p:nvSpPr>
          <p:spPr>
            <a:xfrm rot="10800000" flipH="1">
              <a:off x="5958946"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35"/>
          <p:cNvSpPr txBox="1">
            <a:spLocks noGrp="1"/>
          </p:cNvSpPr>
          <p:nvPr>
            <p:ph type="body" idx="4294967295"/>
          </p:nvPr>
        </p:nvSpPr>
        <p:spPr>
          <a:xfrm>
            <a:off x="5126902" y="37577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Supporting Question #3</a:t>
            </a:r>
            <a:endParaRPr sz="1600"/>
          </a:p>
        </p:txBody>
      </p:sp>
      <p:sp>
        <p:nvSpPr>
          <p:cNvPr id="225" name="Google Shape;225;p35"/>
          <p:cNvSpPr/>
          <p:nvPr/>
        </p:nvSpPr>
        <p:spPr>
          <a:xfrm>
            <a:off x="678181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26" name="Google Shape;226;p35"/>
          <p:cNvSpPr txBox="1">
            <a:spLocks noGrp="1"/>
          </p:cNvSpPr>
          <p:nvPr>
            <p:ph type="body" idx="4294967295"/>
          </p:nvPr>
        </p:nvSpPr>
        <p:spPr>
          <a:xfrm>
            <a:off x="7111512"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15 mins</a:t>
            </a:r>
            <a:endParaRPr>
              <a:solidFill>
                <a:schemeClr val="lt1"/>
              </a:solidFill>
            </a:endParaRPr>
          </a:p>
        </p:txBody>
      </p:sp>
      <p:grpSp>
        <p:nvGrpSpPr>
          <p:cNvPr id="227" name="Google Shape;227;p35"/>
          <p:cNvGrpSpPr/>
          <p:nvPr/>
        </p:nvGrpSpPr>
        <p:grpSpPr>
          <a:xfrm>
            <a:off x="7669807" y="1610215"/>
            <a:ext cx="198900" cy="593656"/>
            <a:chOff x="3918084" y="1610215"/>
            <a:chExt cx="198900" cy="593656"/>
          </a:xfrm>
        </p:grpSpPr>
        <p:cxnSp>
          <p:nvCxnSpPr>
            <p:cNvPr id="228" name="Google Shape;228;p35"/>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229" name="Google Shape;229;p35"/>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35"/>
          <p:cNvSpPr txBox="1">
            <a:spLocks noGrp="1"/>
          </p:cNvSpPr>
          <p:nvPr>
            <p:ph type="body" idx="4294967295"/>
          </p:nvPr>
        </p:nvSpPr>
        <p:spPr>
          <a:xfrm>
            <a:off x="6685979"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Formative Performance Task Review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Homework/Summative Performance Task</a:t>
            </a:r>
            <a:endParaRPr/>
          </a:p>
        </p:txBody>
      </p:sp>
      <p:sp>
        <p:nvSpPr>
          <p:cNvPr id="236" name="Google Shape;236;p36"/>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Roboto Slab"/>
                <a:ea typeface="Roboto Slab"/>
                <a:cs typeface="Roboto Slab"/>
                <a:sym typeface="Roboto Slab"/>
              </a:rPr>
              <a:t>ARGUMENT</a:t>
            </a:r>
            <a:r>
              <a:rPr lang="en" sz="1800">
                <a:solidFill>
                  <a:srgbClr val="FFFFFF"/>
                </a:solidFill>
                <a:latin typeface="Roboto Slab"/>
                <a:ea typeface="Roboto Slab"/>
                <a:cs typeface="Roboto Slab"/>
                <a:sym typeface="Roboto Slab"/>
              </a:rPr>
              <a:t> Make a claim about the importance of a reliable overland route to the west in America around 1810. What factors led to the decision to build the Erie Canal in New York State? Construct an argument that addresses the compelling question using specific claims and evidence. </a:t>
            </a:r>
            <a:endParaRPr sz="1800">
              <a:solidFill>
                <a:srgbClr val="FFFFFF"/>
              </a:solidFill>
              <a:latin typeface="Roboto Slab"/>
              <a:ea typeface="Roboto Slab"/>
              <a:cs typeface="Roboto Slab"/>
              <a:sym typeface="Roboto Slab"/>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37" name="Google Shape;237;p36"/>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b="1">
                <a:solidFill>
                  <a:srgbClr val="FFFFFF"/>
                </a:solidFill>
                <a:latin typeface="Roboto Slab"/>
                <a:ea typeface="Roboto Slab"/>
                <a:cs typeface="Roboto Slab"/>
                <a:sym typeface="Roboto Slab"/>
              </a:rPr>
              <a:t>EXTENSION </a:t>
            </a:r>
            <a:r>
              <a:rPr lang="en" sz="1800">
                <a:solidFill>
                  <a:srgbClr val="FFFFFF"/>
                </a:solidFill>
                <a:latin typeface="Roboto Slab"/>
                <a:ea typeface="Roboto Slab"/>
                <a:cs typeface="Roboto Slab"/>
                <a:sym typeface="Roboto Slab"/>
              </a:rPr>
              <a:t>Write an advertisement, enticing people to move west.</a:t>
            </a:r>
            <a:endParaRPr sz="1800">
              <a:solidFill>
                <a:srgbClr val="FFFFFF"/>
              </a:solidFill>
              <a:latin typeface="Roboto Slab"/>
              <a:ea typeface="Roboto Slab"/>
              <a:cs typeface="Roboto Slab"/>
              <a:sym typeface="Roboto Slab"/>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Taking Informed Action</a:t>
            </a:r>
            <a:endParaRPr/>
          </a:p>
        </p:txBody>
      </p:sp>
      <p:sp>
        <p:nvSpPr>
          <p:cNvPr id="243" name="Google Shape;243;p3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UNDERSTAND </a:t>
            </a:r>
            <a:r>
              <a:rPr lang="en" sz="1800">
                <a:solidFill>
                  <a:srgbClr val="FFFFFF"/>
                </a:solidFill>
                <a:latin typeface="Roboto Slab"/>
                <a:ea typeface="Roboto Slab"/>
                <a:cs typeface="Roboto Slab"/>
                <a:sym typeface="Roboto Slab"/>
              </a:rPr>
              <a:t>Collect data about how greater access to markets enhances economic growth</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18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ASSESS </a:t>
            </a:r>
            <a:r>
              <a:rPr lang="en" sz="1800">
                <a:solidFill>
                  <a:srgbClr val="FFFFFF"/>
                </a:solidFill>
                <a:latin typeface="Roboto Slab"/>
                <a:ea typeface="Roboto Slab"/>
                <a:cs typeface="Roboto Slab"/>
                <a:sym typeface="Roboto Slab"/>
              </a:rPr>
              <a:t>Brainstorm ideas about how to “market” the Erie Canal today in New York and the nation</a:t>
            </a:r>
            <a:endParaRPr sz="18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244" name="Google Shape;244;p3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Create a public service announcement to promote the importance of the Erie Canal to people in New York</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 and Resources</a:t>
            </a:r>
            <a:endParaRPr/>
          </a:p>
        </p:txBody>
      </p:sp>
      <p:sp>
        <p:nvSpPr>
          <p:cNvPr id="250" name="Google Shape;250;p3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Special Thanks to:</a:t>
            </a:r>
            <a:endParaRPr dirty="0"/>
          </a:p>
          <a:p>
            <a:pPr marL="0" lvl="0" indent="0" algn="l" rtl="0">
              <a:spcBef>
                <a:spcPts val="1600"/>
              </a:spcBef>
              <a:spcAft>
                <a:spcPts val="0"/>
              </a:spcAft>
              <a:buNone/>
            </a:pPr>
            <a:r>
              <a:rPr lang="en" dirty="0"/>
              <a:t>Ann Marie </a:t>
            </a:r>
            <a:r>
              <a:rPr lang="en" dirty="0" err="1"/>
              <a:t>Linnaberry</a:t>
            </a:r>
            <a:r>
              <a:rPr lang="en" dirty="0"/>
              <a:t>: Niagara County Historical Center</a:t>
            </a:r>
            <a:endParaRPr dirty="0"/>
          </a:p>
          <a:p>
            <a:pPr marL="0" lvl="0" indent="0" algn="l" rtl="0">
              <a:spcBef>
                <a:spcPts val="1600"/>
              </a:spcBef>
              <a:spcAft>
                <a:spcPts val="0"/>
              </a:spcAft>
              <a:buNone/>
            </a:pPr>
            <a:r>
              <a:rPr lang="en" dirty="0"/>
              <a:t>Heidi </a:t>
            </a:r>
            <a:r>
              <a:rPr lang="en" dirty="0" err="1"/>
              <a:t>Ziemer</a:t>
            </a:r>
            <a:r>
              <a:rPr lang="en" dirty="0"/>
              <a:t>: Western New York Library Resources Council</a:t>
            </a:r>
            <a:endParaRPr dirty="0"/>
          </a:p>
          <a:p>
            <a:pPr marL="0" lvl="0" indent="0" algn="l" rtl="0">
              <a:spcBef>
                <a:spcPts val="1600"/>
              </a:spcBef>
              <a:spcAft>
                <a:spcPts val="1600"/>
              </a:spcAft>
              <a:buNone/>
            </a:pPr>
            <a:r>
              <a:rPr lang="en" dirty="0"/>
              <a:t>Rich </a:t>
            </a:r>
            <a:r>
              <a:rPr lang="en" dirty="0" err="1"/>
              <a:t>Pyszczek</a:t>
            </a:r>
            <a:r>
              <a:rPr lang="en" dirty="0"/>
              <a:t>: Buffalo Public Schools</a:t>
            </a:r>
            <a:endParaRPr dirty="0"/>
          </a:p>
        </p:txBody>
      </p:sp>
      <p:sp>
        <p:nvSpPr>
          <p:cNvPr id="251" name="Google Shape;251;p38"/>
          <p:cNvSpPr txBox="1">
            <a:spLocks noGrp="1"/>
          </p:cNvSpPr>
          <p:nvPr>
            <p:ph type="body" idx="2"/>
          </p:nvPr>
        </p:nvSpPr>
        <p:spPr>
          <a:xfrm>
            <a:off x="4756200" y="1282996"/>
            <a:ext cx="39999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Resources:</a:t>
            </a:r>
          </a:p>
          <a:p>
            <a:pPr marL="0" lvl="0" indent="0" algn="l" rtl="0">
              <a:lnSpc>
                <a:spcPct val="100000"/>
              </a:lnSpc>
              <a:spcBef>
                <a:spcPts val="0"/>
              </a:spcBef>
              <a:spcAft>
                <a:spcPts val="0"/>
              </a:spcAft>
              <a:buNone/>
            </a:pPr>
            <a:endParaRPr sz="800" dirty="0"/>
          </a:p>
          <a:p>
            <a:pPr marL="139700" indent="0">
              <a:buNone/>
            </a:pPr>
            <a:r>
              <a:rPr lang="en-US" dirty="0"/>
              <a:t>Niagara County Historical Center</a:t>
            </a:r>
          </a:p>
          <a:p>
            <a:pPr marL="139700" indent="0">
              <a:buNone/>
            </a:pPr>
            <a:endParaRPr lang="en-US" sz="800" dirty="0"/>
          </a:p>
          <a:p>
            <a:pPr marL="139700" indent="0">
              <a:buNone/>
            </a:pPr>
            <a:r>
              <a:rPr lang="en-US" dirty="0"/>
              <a:t>Library of Congress </a:t>
            </a:r>
          </a:p>
          <a:p>
            <a:pPr marL="139700" indent="0">
              <a:buNone/>
            </a:pPr>
            <a:endParaRPr lang="en-US" sz="800" dirty="0"/>
          </a:p>
          <a:p>
            <a:pPr marL="139700" indent="0">
              <a:buNone/>
            </a:pPr>
            <a:r>
              <a:rPr lang="en-US" dirty="0"/>
              <a:t>New York State Library</a:t>
            </a:r>
          </a:p>
          <a:p>
            <a:pPr marL="139700" indent="0">
              <a:buNone/>
            </a:pPr>
            <a:endParaRPr lang="en-US" sz="800" dirty="0"/>
          </a:p>
          <a:p>
            <a:pPr marL="139700" indent="0">
              <a:buNone/>
            </a:pPr>
            <a:r>
              <a:rPr lang="en-US" dirty="0"/>
              <a:t>New York State Archives</a:t>
            </a:r>
          </a:p>
          <a:p>
            <a:pPr marL="139700" indent="0">
              <a:buNone/>
            </a:pPr>
            <a:endParaRPr lang="en-US" sz="800" dirty="0"/>
          </a:p>
          <a:p>
            <a:pPr marL="139700" indent="0">
              <a:buNone/>
            </a:pPr>
            <a:r>
              <a:rPr lang="en-US" dirty="0"/>
              <a:t>New York Heritage</a:t>
            </a:r>
          </a:p>
          <a:p>
            <a:pPr marL="139700" indent="0">
              <a:buNone/>
            </a:pPr>
            <a:endParaRPr lang="en-US" sz="800" dirty="0"/>
          </a:p>
          <a:p>
            <a:pPr marL="139700" indent="0">
              <a:buNone/>
            </a:pPr>
            <a:r>
              <a:rPr lang="en-US" dirty="0"/>
              <a:t>Erie Canal Website</a:t>
            </a:r>
          </a:p>
          <a:p>
            <a:pPr marL="139700" indent="0">
              <a:buNone/>
            </a:pPr>
            <a:endParaRPr lang="en-US" sz="800" dirty="0"/>
          </a:p>
          <a:p>
            <a:pPr marL="139700" indent="0">
              <a:buNone/>
            </a:pPr>
            <a:r>
              <a:rPr lang="en-US" dirty="0"/>
              <a:t>Buffalo Architecture and History</a:t>
            </a:r>
          </a:p>
          <a:p>
            <a:pPr marL="0" lvl="0" indent="0" algn="l"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65500" y="1718250"/>
            <a:ext cx="4045200"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Audience</a:t>
            </a:r>
            <a:endParaRPr/>
          </a:p>
        </p:txBody>
      </p:sp>
      <p:sp>
        <p:nvSpPr>
          <p:cNvPr id="76" name="Google Shape;76;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4th Grade</a:t>
            </a:r>
            <a:endParaRPr/>
          </a:p>
          <a:p>
            <a:pPr marL="457200" lvl="0" indent="-342900" algn="l" rtl="0">
              <a:spcBef>
                <a:spcPts val="1600"/>
              </a:spcBef>
              <a:spcAft>
                <a:spcPts val="0"/>
              </a:spcAft>
              <a:buSzPts val="1800"/>
              <a:buChar char="●"/>
            </a:pPr>
            <a:r>
              <a:rPr lang="en"/>
              <a:t>Social Studies</a:t>
            </a:r>
            <a:endParaRPr/>
          </a:p>
          <a:p>
            <a:pPr marL="457200" lvl="0" indent="-342900" algn="l" rtl="0">
              <a:spcBef>
                <a:spcPts val="1600"/>
              </a:spcBef>
              <a:spcAft>
                <a:spcPts val="1600"/>
              </a:spcAft>
              <a:buSzPts val="1800"/>
              <a:buChar char="●"/>
            </a:pPr>
            <a:r>
              <a:rPr lang="en"/>
              <a:t>NYS &amp; Local History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NYS Social Studies Framework Connection</a:t>
            </a:r>
            <a:endParaRPr/>
          </a:p>
        </p:txBody>
      </p:sp>
      <p:sp>
        <p:nvSpPr>
          <p:cNvPr id="82" name="Google Shape;82;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FFFFFF"/>
                </a:solidFill>
                <a:latin typeface="Times New Roman"/>
                <a:ea typeface="Times New Roman"/>
                <a:cs typeface="Times New Roman"/>
                <a:sym typeface="Times New Roman"/>
              </a:rPr>
              <a:t>4.6 WESTWARD MOVEMENT AND INDUSTRIALIZATION: New York State played an important role in the growth of the United States. During the 1800s, people traveled west looking for opportunities. Economic activities in New York State are varied and have changed over time, with improvements in transportation and technology.  (Standards: 1, 3, 4; Themes: MOV, TCC, GEO, ECO, TECH)</a:t>
            </a:r>
            <a:endParaRPr sz="14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4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400">
                <a:solidFill>
                  <a:srgbClr val="FFFFFF"/>
                </a:solidFill>
                <a:latin typeface="Times New Roman"/>
                <a:ea typeface="Times New Roman"/>
                <a:cs typeface="Times New Roman"/>
                <a:sym typeface="Times New Roman"/>
              </a:rPr>
              <a:t>4.6a After the Revolution, New Yorkers began to move and settle farther west, using roads many of which had begun as Native American trails.</a:t>
            </a:r>
            <a:endParaRPr sz="1400">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4572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 Students will examine why people began to move west in New York State.</a:t>
            </a:r>
            <a:endParaRPr sz="1400">
              <a:solidFill>
                <a:srgbClr val="FFFFFF"/>
              </a:solidFill>
              <a:latin typeface="Times New Roman"/>
              <a:ea typeface="Times New Roman"/>
              <a:cs typeface="Times New Roman"/>
              <a:sym typeface="Times New Roman"/>
            </a:endParaRPr>
          </a:p>
          <a:p>
            <a:pPr marL="4572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 Students will examine the difficulties of traveling west at this time and methods used to improve travel on roads, including corduroy roads and turnpikes.</a:t>
            </a:r>
            <a:endParaRPr sz="1400">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Compelling Question</a:t>
            </a:r>
            <a:endParaRPr/>
          </a:p>
        </p:txBody>
      </p:sp>
      <p:sp>
        <p:nvSpPr>
          <p:cNvPr id="88" name="Google Shape;88;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solidFill>
                  <a:srgbClr val="FFFFFF"/>
                </a:solidFill>
                <a:latin typeface="Roboto Slab"/>
                <a:ea typeface="Roboto Slab"/>
                <a:cs typeface="Roboto Slab"/>
                <a:sym typeface="Roboto Slab"/>
              </a:rPr>
              <a:t>Why did New York State and the nation need the Erie Canal?</a:t>
            </a:r>
            <a:endParaRPr sz="2400">
              <a:solidFill>
                <a:srgbClr val="FFFFFF"/>
              </a:solidFill>
              <a:latin typeface="Roboto Slab"/>
              <a:ea typeface="Roboto Slab"/>
              <a:cs typeface="Roboto Slab"/>
              <a:sym typeface="Roboto Slab"/>
            </a:endParaRPr>
          </a:p>
          <a:p>
            <a:pPr marL="0" lvl="0" indent="0" algn="l" rtl="0">
              <a:spcBef>
                <a:spcPts val="600"/>
              </a:spcBef>
              <a:spcAft>
                <a:spcPts val="0"/>
              </a:spcAft>
              <a:buNone/>
            </a:pPr>
            <a:endParaRPr>
              <a:solidFill>
                <a:srgbClr val="FFFFFF"/>
              </a:solidFill>
              <a:latin typeface="Roboto Slab"/>
              <a:ea typeface="Roboto Slab"/>
              <a:cs typeface="Roboto Slab"/>
              <a:sym typeface="Roboto Slab"/>
            </a:endParaRPr>
          </a:p>
          <a:p>
            <a:pPr marL="0" lvl="0" indent="0" algn="l" rtl="0">
              <a:spcBef>
                <a:spcPts val="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Staging the  Question</a:t>
            </a:r>
            <a:endParaRPr/>
          </a:p>
        </p:txBody>
      </p:sp>
      <p:sp>
        <p:nvSpPr>
          <p:cNvPr id="94" name="Google Shape;94;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b="1">
                <a:solidFill>
                  <a:srgbClr val="FFFFFF"/>
                </a:solidFill>
                <a:latin typeface="Roboto Slab"/>
                <a:ea typeface="Roboto Slab"/>
                <a:cs typeface="Roboto Slab"/>
                <a:sym typeface="Roboto Slab"/>
              </a:rPr>
              <a:t>Brainstorm:</a:t>
            </a:r>
            <a:r>
              <a:rPr lang="en" sz="2400">
                <a:solidFill>
                  <a:srgbClr val="FFFFFF"/>
                </a:solidFill>
                <a:latin typeface="Roboto Slab"/>
                <a:ea typeface="Roboto Slab"/>
                <a:cs typeface="Roboto Slab"/>
                <a:sym typeface="Roboto Slab"/>
              </a:rPr>
              <a:t> </a:t>
            </a:r>
            <a:endParaRPr sz="2400">
              <a:solidFill>
                <a:srgbClr val="FFFFFF"/>
              </a:solidFill>
              <a:latin typeface="Roboto Slab"/>
              <a:ea typeface="Roboto Slab"/>
              <a:cs typeface="Roboto Slab"/>
              <a:sym typeface="Roboto Slab"/>
            </a:endParaRPr>
          </a:p>
          <a:p>
            <a:pPr marL="0" lvl="0" indent="0" algn="ctr" rtl="0">
              <a:spcBef>
                <a:spcPts val="600"/>
              </a:spcBef>
              <a:spcAft>
                <a:spcPts val="0"/>
              </a:spcAft>
              <a:buNone/>
            </a:pPr>
            <a:r>
              <a:rPr lang="en" sz="2400">
                <a:solidFill>
                  <a:srgbClr val="FFFFFF"/>
                </a:solidFill>
                <a:latin typeface="Roboto Slab"/>
                <a:ea typeface="Roboto Slab"/>
                <a:cs typeface="Roboto Slab"/>
                <a:sym typeface="Roboto Slab"/>
              </a:rPr>
              <a:t>Why would people want to move westward at that time? </a:t>
            </a:r>
            <a:endParaRPr sz="2400">
              <a:solidFill>
                <a:srgbClr val="FFFFFF"/>
              </a:solidFill>
              <a:latin typeface="Roboto Slab"/>
              <a:ea typeface="Roboto Slab"/>
              <a:cs typeface="Roboto Slab"/>
              <a:sym typeface="Roboto Slab"/>
            </a:endParaRPr>
          </a:p>
          <a:p>
            <a:pPr marL="0" lvl="0" indent="0" algn="ctr" rtl="0">
              <a:spcBef>
                <a:spcPts val="600"/>
              </a:spcBef>
              <a:spcAft>
                <a:spcPts val="0"/>
              </a:spcAft>
              <a:buNone/>
            </a:pPr>
            <a:endParaRPr sz="2400">
              <a:solidFill>
                <a:srgbClr val="FFFFFF"/>
              </a:solidFill>
              <a:latin typeface="Roboto Slab"/>
              <a:ea typeface="Roboto Slab"/>
              <a:cs typeface="Roboto Slab"/>
              <a:sym typeface="Roboto Slab"/>
            </a:endParaRPr>
          </a:p>
          <a:p>
            <a:pPr marL="0" lvl="0" indent="0" algn="ctr" rtl="0">
              <a:spcBef>
                <a:spcPts val="600"/>
              </a:spcBef>
              <a:spcAft>
                <a:spcPts val="0"/>
              </a:spcAft>
              <a:buNone/>
            </a:pPr>
            <a:r>
              <a:rPr lang="en" sz="2400">
                <a:solidFill>
                  <a:srgbClr val="FFFFFF"/>
                </a:solidFill>
                <a:latin typeface="Roboto Slab"/>
                <a:ea typeface="Roboto Slab"/>
                <a:cs typeface="Roboto Slab"/>
                <a:sym typeface="Roboto Slab"/>
              </a:rPr>
              <a:t>Participate in a discussion about the movement of goods and people across distances, past and present. </a:t>
            </a:r>
            <a:endParaRPr sz="2400">
              <a:solidFill>
                <a:srgbClr val="FFFFFF"/>
              </a:solidFill>
              <a:latin typeface="Roboto Slab"/>
              <a:ea typeface="Roboto Slab"/>
              <a:cs typeface="Roboto Slab"/>
              <a:sym typeface="Roboto Slab"/>
            </a:endParaRPr>
          </a:p>
          <a:p>
            <a:pPr marL="0" lvl="0" indent="0" algn="ctr" rtl="0">
              <a:spcBef>
                <a:spcPts val="600"/>
              </a:spcBef>
              <a:spcAft>
                <a:spcPts val="0"/>
              </a:spcAft>
              <a:buNone/>
            </a:pPr>
            <a:r>
              <a:rPr lang="en">
                <a:solidFill>
                  <a:srgbClr val="FFFFFF"/>
                </a:solidFill>
                <a:latin typeface="Roboto Slab"/>
                <a:ea typeface="Roboto Slab"/>
                <a:cs typeface="Roboto Slab"/>
                <a:sym typeface="Roboto Slab"/>
              </a:rPr>
              <a:t>(Option to use a QFT exercise with an item from the Primary Source Set.)</a:t>
            </a:r>
            <a:endParaRPr>
              <a:solidFill>
                <a:srgbClr val="FFFFFF"/>
              </a:solidFill>
              <a:latin typeface="Roboto Slab"/>
              <a:ea typeface="Roboto Slab"/>
              <a:cs typeface="Roboto Slab"/>
              <a:sym typeface="Roboto Slab"/>
            </a:endParaRPr>
          </a:p>
          <a:p>
            <a:pPr marL="0" lvl="0" indent="0" algn="l" rtl="0">
              <a:spcBef>
                <a:spcPts val="6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 #1</a:t>
            </a:r>
            <a:endParaRPr/>
          </a:p>
        </p:txBody>
      </p:sp>
      <p:sp>
        <p:nvSpPr>
          <p:cNvPr id="100" name="Google Shape;100;p19"/>
          <p:cNvSpPr txBox="1">
            <a:spLocks noGrp="1"/>
          </p:cNvSpPr>
          <p:nvPr>
            <p:ph type="body" idx="1"/>
          </p:nvPr>
        </p:nvSpPr>
        <p:spPr>
          <a:xfrm>
            <a:off x="387900" y="145507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Where were people moving and settling in the aftermath of the American Revolution?</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06" name="Google Shape;106;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Identify and compare changes in land boundaries of the United States from 1783-1815, as well as changes in New York State land boundaries.</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 #2</a:t>
            </a:r>
            <a:endParaRPr/>
          </a:p>
        </p:txBody>
      </p:sp>
      <p:sp>
        <p:nvSpPr>
          <p:cNvPr id="112" name="Google Shape;112;p21"/>
          <p:cNvSpPr txBox="1">
            <a:spLocks noGrp="1"/>
          </p:cNvSpPr>
          <p:nvPr>
            <p:ph type="body" idx="1"/>
          </p:nvPr>
        </p:nvSpPr>
        <p:spPr>
          <a:xfrm>
            <a:off x="387900" y="145507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How were people moving and settling before the Erie Canal was built?</a:t>
            </a:r>
            <a:endParaRPr sz="2400">
              <a:solidFill>
                <a:srgbClr val="FFFFFF"/>
              </a:solidFill>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1157</Words>
  <Application>Microsoft Macintosh PowerPoint</Application>
  <PresentationFormat>On-screen Show (16:9)</PresentationFormat>
  <Paragraphs>124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Arial</vt:lpstr>
      <vt:lpstr>Roboto Slab</vt:lpstr>
      <vt:lpstr>Roboto</vt:lpstr>
      <vt:lpstr>Times New Roman</vt:lpstr>
      <vt:lpstr>Marina</vt:lpstr>
      <vt:lpstr>Lesson 1: The  Erie Canal in Western New York</vt:lpstr>
      <vt:lpstr>PowerPoint Presentation</vt:lpstr>
      <vt:lpstr>Audience</vt:lpstr>
      <vt:lpstr>NYS Social Studies Framework Connection</vt:lpstr>
      <vt:lpstr>Compelling Question</vt:lpstr>
      <vt:lpstr>Staging the  Question</vt:lpstr>
      <vt:lpstr>Supporting Question #1</vt:lpstr>
      <vt:lpstr>Objective/Formative Performance Task</vt:lpstr>
      <vt:lpstr>Supporting Question #2</vt:lpstr>
      <vt:lpstr>Objective/Formative Performance Task</vt:lpstr>
      <vt:lpstr>Supporting Question #3</vt:lpstr>
      <vt:lpstr>Objective/Formative Performance Task</vt:lpstr>
      <vt:lpstr>Materials</vt:lpstr>
      <vt:lpstr>Materials</vt:lpstr>
      <vt:lpstr>Procedure</vt:lpstr>
      <vt:lpstr>Primary Source Set for Question #1</vt:lpstr>
      <vt:lpstr>Primary Source Set for Question #1</vt:lpstr>
      <vt:lpstr>Primary Source Set for Question #1</vt:lpstr>
      <vt:lpstr>Primary Source Set for Question #2</vt:lpstr>
      <vt:lpstr>Primary Source Set for Question #2</vt:lpstr>
      <vt:lpstr>Primary Source Set for Question #3</vt:lpstr>
      <vt:lpstr>Primary Source Set for Question #3</vt:lpstr>
      <vt:lpstr>PowerPoint Presentation</vt:lpstr>
      <vt:lpstr>Homework/Summative Performance Task</vt:lpstr>
      <vt:lpstr>Taking Informed Action</vt:lpstr>
      <vt:lpstr>Credits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The  Erie Canal in Western New York</dc:title>
  <cp:lastModifiedBy>Pyszczek, Richard</cp:lastModifiedBy>
  <cp:revision>1</cp:revision>
  <dcterms:modified xsi:type="dcterms:W3CDTF">2021-03-30T15:01:56Z</dcterms:modified>
</cp:coreProperties>
</file>